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handoutMasterIdLst>
    <p:handoutMasterId r:id="rId39"/>
  </p:handoutMasterIdLst>
  <p:sldIdLst>
    <p:sldId id="287" r:id="rId2"/>
    <p:sldId id="295" r:id="rId3"/>
    <p:sldId id="296" r:id="rId4"/>
    <p:sldId id="330" r:id="rId5"/>
    <p:sldId id="297" r:id="rId6"/>
    <p:sldId id="331" r:id="rId7"/>
    <p:sldId id="318" r:id="rId8"/>
    <p:sldId id="298" r:id="rId9"/>
    <p:sldId id="299" r:id="rId10"/>
    <p:sldId id="300" r:id="rId11"/>
    <p:sldId id="301" r:id="rId12"/>
    <p:sldId id="302" r:id="rId13"/>
    <p:sldId id="303" r:id="rId14"/>
    <p:sldId id="306" r:id="rId15"/>
    <p:sldId id="304" r:id="rId16"/>
    <p:sldId id="305" r:id="rId17"/>
    <p:sldId id="307" r:id="rId18"/>
    <p:sldId id="308" r:id="rId19"/>
    <p:sldId id="309" r:id="rId20"/>
    <p:sldId id="310" r:id="rId21"/>
    <p:sldId id="311" r:id="rId22"/>
    <p:sldId id="312" r:id="rId23"/>
    <p:sldId id="313" r:id="rId24"/>
    <p:sldId id="315" r:id="rId25"/>
    <p:sldId id="314" r:id="rId26"/>
    <p:sldId id="319" r:id="rId27"/>
    <p:sldId id="320" r:id="rId28"/>
    <p:sldId id="332" r:id="rId29"/>
    <p:sldId id="321" r:id="rId30"/>
    <p:sldId id="322" r:id="rId31"/>
    <p:sldId id="323" r:id="rId32"/>
    <p:sldId id="324" r:id="rId33"/>
    <p:sldId id="325" r:id="rId34"/>
    <p:sldId id="326" r:id="rId35"/>
    <p:sldId id="329" r:id="rId36"/>
    <p:sldId id="294" r:id="rId37"/>
  </p:sldIdLst>
  <p:sldSz cx="18288000" cy="10287000"/>
  <p:notesSz cx="6858000" cy="9144000"/>
  <p:embeddedFontLst>
    <p:embeddedFont>
      <p:font typeface="Calibri" pitchFamily="34" charset="0"/>
      <p:regular r:id="rId40"/>
      <p:bold r:id="rId41"/>
      <p:italic r:id="rId42"/>
      <p:boldItalic r:id="rId43"/>
    </p:embeddedFont>
    <p:embeddedFont>
      <p:font typeface="Microsoft YaHei" pitchFamily="34" charset="-122"/>
      <p:regular r:id="rId44"/>
      <p:bold r:id="rId45"/>
    </p:embeddedFont>
    <p:embeddedFont>
      <p:font typeface="Calibri Light" pitchFamily="34" charset="0"/>
      <p:regular r:id="rId46"/>
      <p: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94624" autoAdjust="0"/>
  </p:normalViewPr>
  <p:slideViewPr>
    <p:cSldViewPr snapToGrid="0" showGuides="1">
      <p:cViewPr varScale="1">
        <p:scale>
          <a:sx n="73" d="100"/>
          <a:sy n="73" d="100"/>
        </p:scale>
        <p:origin x="-59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4/18/2024</a:t>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xmlns="" val="29011430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4186210308"/>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xmlns="" val="901128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xmlns="" val="333247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21569-787D-4B28-BF58-C15BD049FF4C}" type="datetime4">
              <a:rPr lang="en-US" smtClean="0"/>
              <a:pPr/>
              <a:t>April 18, 2024</a:t>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pPr/>
              <a:t>April 18,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pPr/>
              <a:t>April 18, 2024</a:t>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pPr/>
              <a:t>April 18, 2024</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pPr/>
              <a:t>April 18,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66FC48DB-39AD-497D-8330-7463C2179DE1}" type="datetime4">
              <a:rPr lang="en-US" smtClean="0"/>
              <a:pPr/>
              <a:t>April 18, 2024</a:t>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pPr/>
              <a:t>April 18,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130281"/>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10214CS602 </a:t>
            </a:r>
            <a:r>
              <a:rPr lang="en-IN" sz="2000" b="1" spc="-5" dirty="0">
                <a:latin typeface="Times New Roman" panose="02020603050405020304" pitchFamily="18" charset="0"/>
                <a:cs typeface="Times New Roman" panose="02020603050405020304" pitchFamily="18" charset="0"/>
              </a:rPr>
              <a:t>MINOR PROJECT -II</a:t>
            </a: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WINTER SEMESTER(2023-2024)  </a:t>
            </a:r>
          </a:p>
          <a:p>
            <a:pPr marL="12065" marR="5080" algn="ctr">
              <a:lnSpc>
                <a:spcPct val="102000"/>
              </a:lnSpc>
              <a:spcBef>
                <a:spcPts val="70"/>
              </a:spcBef>
            </a:pPr>
            <a:r>
              <a:rPr lang="en-IN" sz="2400" b="1" spc="-5" dirty="0">
                <a:latin typeface="Times New Roman" panose="02020603050405020304" pitchFamily="18" charset="0"/>
                <a:cs typeface="Times New Roman" panose="02020603050405020304" pitchFamily="18" charset="0"/>
              </a:rPr>
              <a:t>REVIEW-II</a:t>
            </a:r>
            <a:endParaRPr lang="en-IN" sz="24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p>
          <a:p>
            <a:pPr marL="758190"/>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p>
          <a:p>
            <a:pPr marL="758190"/>
            <a:r>
              <a:rPr lang="en-IN" sz="2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t>
            </a:r>
            <a:r>
              <a:rPr lang="en-IN" sz="2800" b="1" strike="noStrike" spc="-1" dirty="0">
                <a:solidFill>
                  <a:srgbClr val="000000"/>
                </a:solidFill>
                <a:latin typeface="Times New Roman"/>
              </a:rPr>
              <a:t>Plant Health Management: CNN for Disease Detection &amp; Treatment Recommendations</a:t>
            </a:r>
            <a:r>
              <a:rPr lang="en-IN" sz="2800" b="1" spc="-5"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323439"/>
          </a:xfrm>
          <a:prstGeom prst="rect">
            <a:avLst/>
          </a:prstGeom>
        </p:spPr>
        <p:txBody>
          <a:bodyPr>
            <a:spAutoFit/>
          </a:bodyPr>
          <a:lstStyle/>
          <a:p>
            <a:pPr>
              <a:lnSpc>
                <a:spcPct val="100000"/>
              </a:lnSpc>
            </a:pPr>
            <a:r>
              <a:rPr lang="en-IN" sz="2000" b="0" strike="noStrike" spc="-1" dirty="0">
                <a:solidFill>
                  <a:srgbClr val="000000"/>
                </a:solidFill>
                <a:latin typeface="Times New Roman"/>
              </a:rPr>
              <a:t>1. Y. HARSHA DEEPAK (VTU 20507)(21UECS0685)</a:t>
            </a:r>
            <a:endParaRPr lang="en-IN" sz="2000" b="0" strike="noStrike" spc="-1" dirty="0">
              <a:latin typeface="Arial"/>
            </a:endParaRPr>
          </a:p>
          <a:p>
            <a:pPr>
              <a:lnSpc>
                <a:spcPct val="100000"/>
              </a:lnSpc>
            </a:pPr>
            <a:r>
              <a:rPr lang="en-IN" sz="2000" b="0" strike="noStrike" spc="-1" dirty="0">
                <a:solidFill>
                  <a:srgbClr val="000000"/>
                </a:solidFill>
                <a:latin typeface="Times New Roman"/>
              </a:rPr>
              <a:t>2. P. NIRANJAN              (VTU 19916)(21UECS0424)</a:t>
            </a:r>
            <a:endParaRPr lang="en-IN" sz="2000" b="0" strike="noStrike" spc="-1" dirty="0">
              <a:latin typeface="Arial"/>
            </a:endParaRPr>
          </a:p>
          <a:p>
            <a:pPr>
              <a:lnSpc>
                <a:spcPct val="100000"/>
              </a:lnSpc>
            </a:pPr>
            <a:r>
              <a:rPr lang="en-IN" sz="2000" b="0" strike="noStrike" spc="-1" dirty="0">
                <a:solidFill>
                  <a:srgbClr val="000000"/>
                </a:solidFill>
                <a:latin typeface="Times New Roman"/>
              </a:rPr>
              <a:t>3. B.HEMANTH              (VTU 19923 )(21UECS0069</a:t>
            </a:r>
            <a:r>
              <a:rPr lang="en-IN" sz="2000" b="0" strike="noStrike" spc="-1" dirty="0">
                <a:solidFill>
                  <a:srgbClr val="000000"/>
                </a:solidFill>
                <a:latin typeface="Calibri"/>
              </a:rPr>
              <a:t>)</a:t>
            </a:r>
            <a:endParaRPr lang="en-IN" sz="2000" b="0" strike="noStrike" spc="-1" dirty="0">
              <a:latin typeface="Arial"/>
            </a:endParaRPr>
          </a:p>
          <a:p>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p>
        </p:txBody>
      </p:sp>
      <p:sp>
        <p:nvSpPr>
          <p:cNvPr id="34" name="TextBox 33"/>
          <p:cNvSpPr txBox="1"/>
          <p:nvPr/>
        </p:nvSpPr>
        <p:spPr>
          <a:xfrm>
            <a:off x="11884301" y="7142060"/>
            <a:ext cx="5884154" cy="707886"/>
          </a:xfrm>
          <a:prstGeom prst="rect">
            <a:avLst/>
          </a:prstGeom>
          <a:noFill/>
        </p:spPr>
        <p:txBody>
          <a:bodyPr wrap="square" rtlCol="0">
            <a:spAutoFit/>
          </a:bodyPr>
          <a:lstStyle/>
          <a:p>
            <a:r>
              <a:rPr lang="en-IN" sz="2000" b="0" strike="noStrike" spc="-1" dirty="0">
                <a:solidFill>
                  <a:srgbClr val="000000"/>
                </a:solidFill>
                <a:latin typeface="Calibri"/>
              </a:rPr>
              <a:t>MR. R. VINOTH </a:t>
            </a:r>
            <a:r>
              <a:rPr lang="en-IN" sz="2000" b="0" strike="noStrike" spc="-1" dirty="0" err="1">
                <a:solidFill>
                  <a:srgbClr val="000000"/>
                </a:solidFill>
                <a:latin typeface="Calibri"/>
              </a:rPr>
              <a:t>KUMAR,M.Tech</a:t>
            </a:r>
            <a:r>
              <a:rPr lang="en-IN" sz="2000" b="0" strike="noStrike" spc="-1" dirty="0">
                <a:solidFill>
                  <a:srgbClr val="000000"/>
                </a:solidFill>
                <a:latin typeface="Calibri"/>
              </a:rPr>
              <a:t>.,</a:t>
            </a:r>
            <a:endParaRPr lang="en-IN" sz="2000" b="0" strike="noStrike" spc="-1" dirty="0">
              <a:latin typeface="Arial"/>
            </a:endParaRPr>
          </a:p>
          <a:p>
            <a:r>
              <a:rPr lang="en-IN" sz="2000" dirty="0" err="1"/>
              <a:t>Asisstant</a:t>
            </a:r>
            <a:r>
              <a:rPr lang="en-IN" sz="2000" dirty="0"/>
              <a:t> professor</a:t>
            </a: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pPr/>
              <a:t>April 18, 2024</a:t>
            </a:fld>
            <a:endParaRPr lang="en-US"/>
          </a:p>
        </p:txBody>
      </p:sp>
      <p:pic>
        <p:nvPicPr>
          <p:cNvPr id="13" name="Picture 2" descr="C:\Users\Sharad\Desktop\Logo-Final-A veltech.png"/>
          <p:cNvPicPr>
            <a:picLocks noChangeAspect="1" noChangeArrowheads="1"/>
          </p:cNvPicPr>
          <p:nvPr/>
        </p:nvPicPr>
        <p:blipFill>
          <a:blip r:embed="rId4"/>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2363267387"/>
              </p:ext>
            </p:extLst>
          </p:nvPr>
        </p:nvGraphicFramePr>
        <p:xfrm>
          <a:off x="720436" y="809336"/>
          <a:ext cx="17024640" cy="5931359"/>
        </p:xfrm>
        <a:graphic>
          <a:graphicData uri="http://schemas.openxmlformats.org/drawingml/2006/table">
            <a:tbl>
              <a:tblPr firstRow="1" bandRow="1">
                <a:tableStyleId>{5C22544A-7EE6-4342-B048-85BDC9FD1C3A}</a:tableStyleId>
              </a:tblPr>
              <a:tblGrid>
                <a:gridCol w="1258767">
                  <a:extLst>
                    <a:ext uri="{9D8B030D-6E8A-4147-A177-3AD203B41FA5}">
                      <a16:colId xmlns:a16="http://schemas.microsoft.com/office/drawing/2014/main" xmlns="" val="20000"/>
                    </a:ext>
                  </a:extLst>
                </a:gridCol>
                <a:gridCol w="5551089">
                  <a:extLst>
                    <a:ext uri="{9D8B030D-6E8A-4147-A177-3AD203B41FA5}">
                      <a16:colId xmlns:a16="http://schemas.microsoft.com/office/drawing/2014/main" xmlns="" val="20001"/>
                    </a:ext>
                  </a:extLst>
                </a:gridCol>
                <a:gridCol w="3404928">
                  <a:extLst>
                    <a:ext uri="{9D8B030D-6E8A-4147-A177-3AD203B41FA5}">
                      <a16:colId xmlns:a16="http://schemas.microsoft.com/office/drawing/2014/main" xmlns="" val="20002"/>
                    </a:ext>
                  </a:extLst>
                </a:gridCol>
                <a:gridCol w="3404928">
                  <a:extLst>
                    <a:ext uri="{9D8B030D-6E8A-4147-A177-3AD203B41FA5}">
                      <a16:colId xmlns:a16="http://schemas.microsoft.com/office/drawing/2014/main" xmlns="" val="20003"/>
                    </a:ext>
                  </a:extLst>
                </a:gridCol>
                <a:gridCol w="3404928">
                  <a:extLst>
                    <a:ext uri="{9D8B030D-6E8A-4147-A177-3AD203B41FA5}">
                      <a16:colId xmlns:a16="http://schemas.microsoft.com/office/drawing/2014/main" xmlns="" val="20004"/>
                    </a:ext>
                  </a:extLst>
                </a:gridCol>
              </a:tblGrid>
              <a:tr h="3889199">
                <a:tc>
                  <a:txBody>
                    <a:bodyPr/>
                    <a:lstStyle/>
                    <a:p>
                      <a:r>
                        <a:rPr lang="en-US" dirty="0">
                          <a:solidFill>
                            <a:schemeClr val="tx1"/>
                          </a:solidFill>
                        </a:rPr>
                        <a:t>4</a:t>
                      </a:r>
                      <a:endParaRPr lang="en-IN" dirty="0">
                        <a:solidFill>
                          <a:schemeClr val="tx1"/>
                        </a:solidFill>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solidFill>
                            <a:schemeClr val="tx1"/>
                          </a:solidFill>
                          <a:latin typeface="Times New Roman"/>
                        </a:rPr>
                        <a:t>Gonzalez, L. M.</a:t>
                      </a:r>
                    </a:p>
                    <a:p>
                      <a:endParaRPr lang="en-IN" sz="1600" dirty="0">
                        <a:solidFill>
                          <a:schemeClr val="tx1"/>
                        </a:solidFill>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solidFill>
                            <a:schemeClr val="tx1"/>
                          </a:solidFill>
                          <a:latin typeface="Times New Roman"/>
                        </a:rPr>
                        <a:t>"A Survey on Deep Learning Techniques for Plant Disease Detection and Diagnosis"</a:t>
                      </a:r>
                    </a:p>
                    <a:p>
                      <a:endParaRPr lang="en-IN" sz="1600" dirty="0">
                        <a:solidFill>
                          <a:schemeClr val="tx1"/>
                        </a:solidFill>
                      </a:endParaRPr>
                    </a:p>
                  </a:txBody>
                  <a:tcPr/>
                </a:tc>
                <a:tc>
                  <a:txBody>
                    <a:bodyPr/>
                    <a:lstStyle/>
                    <a:p>
                      <a:endParaRPr lang="en-IN" sz="160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solidFill>
                            <a:schemeClr val="tx1"/>
                          </a:solidFill>
                          <a:latin typeface="Times New Roman"/>
                        </a:rPr>
                        <a:t>This survey paper provides an overview of various deep learning techniques employed in plant disease detection and diagnosis, including CNNs, highlighting recent advancements and challenges in the field.</a:t>
                      </a:r>
                    </a:p>
                  </a:txBody>
                  <a:tcPr/>
                </a:tc>
                <a:extLst>
                  <a:ext uri="{0D108BD9-81ED-4DB2-BD59-A6C34878D82A}">
                    <a16:rowId xmlns:a16="http://schemas.microsoft.com/office/drawing/2014/main" xmlns="" val="10000"/>
                  </a:ext>
                </a:extLst>
              </a:tr>
              <a:tr h="1857898">
                <a:tc>
                  <a:txBody>
                    <a:bodyPr/>
                    <a:lstStyle/>
                    <a:p>
                      <a:r>
                        <a:rPr lang="en-US" dirty="0"/>
                        <a:t>5</a:t>
                      </a:r>
                      <a:endParaRPr lang="en-IN" dirty="0"/>
                    </a:p>
                  </a:txBody>
                  <a:tcPr/>
                </a:tc>
                <a:tc>
                  <a:txBody>
                    <a:bodyPr/>
                    <a:lstStyle/>
                    <a:p>
                      <a:r>
                        <a:rPr lang="en-IN" sz="1600" b="0" strike="noStrike" spc="-1" dirty="0">
                          <a:latin typeface="Times New Roman"/>
                        </a:rPr>
                        <a:t> Wang, Y.</a:t>
                      </a:r>
                    </a:p>
                  </a:txBody>
                  <a:tcPr/>
                </a:tc>
                <a:tc>
                  <a:txBody>
                    <a:bodyPr/>
                    <a:lstStyle/>
                    <a:p>
                      <a:r>
                        <a:rPr lang="en-IN" sz="1600" b="0" strike="noStrike" spc="-1" dirty="0">
                          <a:latin typeface="Times New Roman"/>
                        </a:rPr>
                        <a:t> "CNN-Based Transfer Learning for Plant Disease Classification in Resource-Constrained Environments"</a:t>
                      </a:r>
                    </a:p>
                  </a:txBody>
                  <a:tcPr/>
                </a:tc>
                <a:tc>
                  <a:txBody>
                    <a:bodyPr/>
                    <a:lstStyle/>
                    <a:p>
                      <a:r>
                        <a:rPr lang="en-IN" sz="1600" b="0" strike="noStrike" spc="-1" dirty="0">
                          <a:latin typeface="Arial"/>
                        </a:rPr>
                        <a:t>2023</a:t>
                      </a:r>
                    </a:p>
                  </a:txBody>
                  <a:tcPr/>
                </a:tc>
                <a:tc>
                  <a:txBody>
                    <a:bodyPr/>
                    <a:lstStyle/>
                    <a:p>
                      <a:r>
                        <a:rPr lang="en-IN" sz="1600" b="0" strike="noStrike" spc="-1" dirty="0">
                          <a:latin typeface="Times New Roman"/>
                        </a:rPr>
                        <a:t> This paper presents a CNN-based transfer learning approach for plant disease classification, specifically designed for resource-constrained environments, demonstrating the feasibility and effectiveness of such methods in real-world agricultural settings.</a:t>
                      </a:r>
                    </a:p>
                  </a:txBody>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p>
        </p:txBody>
      </p:sp>
      <p:sp>
        <p:nvSpPr>
          <p:cNvPr id="6" name="Rectangle 5"/>
          <p:cNvSpPr/>
          <p:nvPr/>
        </p:nvSpPr>
        <p:spPr>
          <a:xfrm>
            <a:off x="2327564" y="2451207"/>
            <a:ext cx="13487400" cy="1384995"/>
          </a:xfrm>
          <a:prstGeom prst="rect">
            <a:avLst/>
          </a:prstGeom>
        </p:spPr>
        <p:txBody>
          <a:bodyPr wrap="square">
            <a:spAutoFit/>
          </a:bodyPr>
          <a:lstStyle/>
          <a:p>
            <a:pPr indent="-216000">
              <a:lnSpc>
                <a:spcPct val="100000"/>
              </a:lnSpc>
              <a:buClr>
                <a:srgbClr val="000000"/>
              </a:buClr>
              <a:buFont typeface="Wingdings" charset="2"/>
              <a:buChar char=""/>
            </a:pPr>
            <a:r>
              <a:rPr lang="en-US" sz="2800" b="0" strike="noStrike" spc="-1" dirty="0">
                <a:solidFill>
                  <a:srgbClr val="000000"/>
                </a:solidFill>
                <a:latin typeface="Times New Roman"/>
                <a:ea typeface="Microsoft YaHei"/>
              </a:rPr>
              <a:t>MODULE 1: </a:t>
            </a:r>
            <a:r>
              <a:rPr lang="en-US" sz="2800" b="0" strike="noStrike" spc="-1" dirty="0">
                <a:solidFill>
                  <a:srgbClr val="000000"/>
                </a:solidFill>
                <a:latin typeface="Times New Roman"/>
              </a:rPr>
              <a:t>Collection of Data</a:t>
            </a:r>
            <a:endParaRPr lang="en-IN" sz="2800" b="0" strike="noStrike" spc="-1" dirty="0">
              <a:latin typeface="Arial"/>
            </a:endParaRPr>
          </a:p>
          <a:p>
            <a:pPr indent="-216000">
              <a:lnSpc>
                <a:spcPct val="100000"/>
              </a:lnSpc>
              <a:buClr>
                <a:srgbClr val="000000"/>
              </a:buClr>
              <a:buFont typeface="Wingdings" charset="2"/>
              <a:buChar char=""/>
            </a:pPr>
            <a:r>
              <a:rPr lang="en-US" sz="2800" b="0" strike="noStrike" spc="-1" dirty="0">
                <a:solidFill>
                  <a:srgbClr val="000000"/>
                </a:solidFill>
                <a:latin typeface="Times New Roman"/>
                <a:ea typeface="Microsoft YaHei"/>
              </a:rPr>
              <a:t>MODULE 2: Mention The Algorithm</a:t>
            </a:r>
            <a:endParaRPr lang="en-IN" sz="2800" b="0" strike="noStrike" spc="-1" dirty="0">
              <a:latin typeface="Arial"/>
            </a:endParaRPr>
          </a:p>
          <a:p>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6" name="Rectangle 5"/>
          <p:cNvSpPr/>
          <p:nvPr/>
        </p:nvSpPr>
        <p:spPr>
          <a:xfrm>
            <a:off x="801060" y="698561"/>
            <a:ext cx="16988176" cy="3323987"/>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MODULE 1</a:t>
            </a:r>
            <a:r>
              <a:rPr lang="en-US" sz="2800" b="1" dirty="0">
                <a:latin typeface="Times New Roman" panose="02020603050405020304" pitchFamily="18" charset="0"/>
                <a:cs typeface="Times New Roman" panose="02020603050405020304" pitchFamily="18" charset="0"/>
              </a:rPr>
              <a:t>: Mention name of the module 1(</a:t>
            </a:r>
            <a:r>
              <a:rPr lang="en-US" sz="2800" b="1" dirty="0" err="1">
                <a:latin typeface="Times New Roman" panose="02020603050405020304" pitchFamily="18" charset="0"/>
                <a:cs typeface="Times New Roman" panose="02020603050405020304" pitchFamily="18" charset="0"/>
              </a:rPr>
              <a:t>eg</a:t>
            </a:r>
            <a:r>
              <a:rPr lang="en-US" sz="2800" b="1" dirty="0">
                <a:latin typeface="Times New Roman" panose="02020603050405020304" pitchFamily="18" charset="0"/>
                <a:cs typeface="Times New Roman" panose="02020603050405020304" pitchFamily="18" charset="0"/>
              </a:rPr>
              <a:t>: decision tree)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Step:1 Collection of data</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663C3CD-D053-4A52-ABA6-1B0318D117F3}"/>
              </a:ext>
            </a:extLst>
          </p:cNvPr>
          <p:cNvPicPr>
            <a:picLocks noChangeAspect="1"/>
          </p:cNvPicPr>
          <p:nvPr/>
        </p:nvPicPr>
        <p:blipFill>
          <a:blip r:embed="rId2"/>
          <a:stretch>
            <a:fillRect/>
          </a:stretch>
        </p:blipFill>
        <p:spPr>
          <a:xfrm>
            <a:off x="1985963" y="2893881"/>
            <a:ext cx="13391737" cy="44992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Rectangle 4"/>
          <p:cNvSpPr/>
          <p:nvPr/>
        </p:nvSpPr>
        <p:spPr>
          <a:xfrm>
            <a:off x="721136" y="656998"/>
            <a:ext cx="16631681" cy="800219"/>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endParaRPr lang="en-IN" dirty="0">
              <a:latin typeface="Times New Roman" panose="02020603050405020304" pitchFamily="18"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xmlns="" id="{598CBB87-C5DB-4C3A-99B2-0304DF528E3A}"/>
              </a:ext>
            </a:extLst>
          </p:cNvPr>
          <p:cNvPicPr>
            <a:picLocks noChangeAspect="1"/>
          </p:cNvPicPr>
          <p:nvPr/>
        </p:nvPicPr>
        <p:blipFill>
          <a:blip r:embed="rId2"/>
          <a:stretch>
            <a:fillRect/>
          </a:stretch>
        </p:blipFill>
        <p:spPr>
          <a:xfrm>
            <a:off x="2428874" y="2156201"/>
            <a:ext cx="13801725" cy="59745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5" name="TextBox 4"/>
          <p:cNvSpPr txBox="1"/>
          <p:nvPr/>
        </p:nvSpPr>
        <p:spPr>
          <a:xfrm>
            <a:off x="789709" y="457200"/>
            <a:ext cx="16895618" cy="7971413"/>
          </a:xfrm>
          <a:prstGeom prst="rect">
            <a:avLst/>
          </a:prstGeom>
          <a:noFill/>
        </p:spPr>
        <p:txBody>
          <a:bodyPr wrap="square" rtlCol="0">
            <a:spAutoFit/>
          </a:bodyPr>
          <a:lstStyle/>
          <a:p>
            <a:r>
              <a:rPr lang="en-IN" sz="2800" b="1" dirty="0"/>
              <a:t>                                                            Module 2- Mention the algorithm</a:t>
            </a:r>
          </a:p>
          <a:p>
            <a:endParaRPr lang="en-IN" sz="2800" b="1" dirty="0"/>
          </a:p>
          <a:p>
            <a:pPr algn="just">
              <a:lnSpc>
                <a:spcPct val="115000"/>
              </a:lnSpc>
            </a:pPr>
            <a:r>
              <a:rPr lang="en-IN" sz="2400" b="1" strike="noStrike" spc="-1" dirty="0">
                <a:latin typeface="Times New Roman"/>
              </a:rPr>
              <a:t>Region Proposal Network (RPN) in CNNs:</a:t>
            </a:r>
            <a:endParaRPr lang="en-IN" sz="2400" b="0" strike="noStrike" spc="-1" dirty="0">
              <a:latin typeface="Times New Roman"/>
            </a:endParaRPr>
          </a:p>
          <a:p>
            <a:pPr algn="just">
              <a:lnSpc>
                <a:spcPct val="115000"/>
              </a:lnSpc>
            </a:pPr>
            <a:r>
              <a:rPr lang="en-IN" sz="2400" b="0" strike="noStrike" spc="-1" dirty="0">
                <a:latin typeface="Times New Roman"/>
              </a:rPr>
              <a:t> The Region Proposal Network (RPN) is a pivotal component of object detection frameworks, frequently utilized alongside Convolutional Neural Networks (CNNs). Its primary task is to generate region proposals within an image that likely contain objects. By sliding anchor boxes across the feature map, the RPN predicts whether each box encompasses an object, resulting in a collection of potential regions of interest. Trained with positive and negative samples, the RPN learns to discern objects from the background. Following proposal generation, non-maximum suppression is often employed to refine the list. Integrated with CNNs, the RPN contributes to precise object localization and typically forms part of a two-stage object detection pipeline.</a:t>
            </a:r>
          </a:p>
          <a:p>
            <a:pPr algn="just">
              <a:lnSpc>
                <a:spcPct val="115000"/>
              </a:lnSpc>
            </a:pPr>
            <a:endParaRPr lang="en-IN" sz="2400" b="0" strike="noStrike" spc="-1" dirty="0">
              <a:latin typeface="Times New Roman"/>
            </a:endParaRPr>
          </a:p>
          <a:p>
            <a:pPr algn="just">
              <a:lnSpc>
                <a:spcPct val="115000"/>
              </a:lnSpc>
            </a:pPr>
            <a:r>
              <a:rPr lang="en-IN" sz="2400" b="1" strike="noStrike" spc="-1" dirty="0">
                <a:latin typeface="Times New Roman"/>
              </a:rPr>
              <a:t>Chan–</a:t>
            </a:r>
            <a:r>
              <a:rPr lang="en-IN" sz="2400" b="1" strike="noStrike" spc="-1" dirty="0" err="1">
                <a:latin typeface="Times New Roman"/>
              </a:rPr>
              <a:t>Vese</a:t>
            </a:r>
            <a:r>
              <a:rPr lang="en-IN" sz="2400" b="1" strike="noStrike" spc="-1" dirty="0">
                <a:latin typeface="Times New Roman"/>
              </a:rPr>
              <a:t> (CV) Algorithm for Image Segmentation:</a:t>
            </a:r>
            <a:endParaRPr lang="en-IN" sz="2400" b="0" strike="noStrike" spc="-1" dirty="0">
              <a:latin typeface="Times New Roman"/>
            </a:endParaRPr>
          </a:p>
          <a:p>
            <a:pPr algn="just">
              <a:lnSpc>
                <a:spcPct val="115000"/>
              </a:lnSpc>
            </a:pPr>
            <a:r>
              <a:rPr lang="en-IN" sz="2400" b="0" strike="noStrike" spc="-1" dirty="0">
                <a:latin typeface="Times New Roman"/>
              </a:rPr>
              <a:t> The Chan–</a:t>
            </a:r>
            <a:r>
              <a:rPr lang="en-IN" sz="2400" b="0" strike="noStrike" spc="-1" dirty="0" err="1">
                <a:latin typeface="Times New Roman"/>
              </a:rPr>
              <a:t>Vese</a:t>
            </a:r>
            <a:r>
              <a:rPr lang="en-IN" sz="2400" b="0" strike="noStrike" spc="-1" dirty="0">
                <a:latin typeface="Times New Roman"/>
              </a:rPr>
              <a:t> (CV) algorithm is a technique utilized for image segmentation, with a focus on dividing an image into distinct regions based on intensity or </a:t>
            </a:r>
            <a:r>
              <a:rPr lang="en-IN" sz="2400" b="0" strike="noStrike" spc="-1" dirty="0" err="1">
                <a:latin typeface="Times New Roman"/>
              </a:rPr>
              <a:t>color</a:t>
            </a:r>
            <a:r>
              <a:rPr lang="en-IN" sz="2400" b="0" strike="noStrike" spc="-1" dirty="0">
                <a:latin typeface="Times New Roman"/>
              </a:rPr>
              <a:t> information. Operating through the level set method, CV iteratively minimizes an energy functional, which integrates both region and boundary information. The algorithm necessitates an initial contour, which can be defined either manually or through automated procedures. Employed independently or subsequent to obtaining region proposals from algorithms like RPN, CV refines the segmentation of regions of interest. It excels particularly in scenarios where object boundaries are ambiguous, providing a more precise delineation of object contours and contributing to enhanced image comprehension.</a:t>
            </a:r>
          </a:p>
          <a:p>
            <a:endParaRPr lang="en-IN" sz="24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3: Using algorithm’s name algorithm</a:t>
            </a:r>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39162519-4882-4160-9729-C4A159B59BC4}"/>
              </a:ext>
            </a:extLst>
          </p:cNvPr>
          <p:cNvPicPr>
            <a:picLocks noChangeAspect="1"/>
          </p:cNvPicPr>
          <p:nvPr/>
        </p:nvPicPr>
        <p:blipFill>
          <a:blip r:embed="rId2"/>
          <a:stretch>
            <a:fillRect/>
          </a:stretch>
        </p:blipFill>
        <p:spPr>
          <a:xfrm>
            <a:off x="3943350" y="1695913"/>
            <a:ext cx="9529764" cy="68951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6" name="Rectangle 5"/>
          <p:cNvSpPr/>
          <p:nvPr/>
        </p:nvSpPr>
        <p:spPr>
          <a:xfrm>
            <a:off x="3429532" y="947943"/>
            <a:ext cx="10037086" cy="1077218"/>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4: The output</a:t>
            </a:r>
          </a:p>
          <a:p>
            <a:endParaRPr lang="en-US" sz="32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87B47DBD-DD16-40EA-90F7-118BF7EF8D71}"/>
              </a:ext>
            </a:extLst>
          </p:cNvPr>
          <p:cNvPicPr>
            <a:picLocks noChangeAspect="1"/>
          </p:cNvPicPr>
          <p:nvPr/>
        </p:nvPicPr>
        <p:blipFill>
          <a:blip r:embed="rId2"/>
          <a:stretch>
            <a:fillRect/>
          </a:stretch>
        </p:blipFill>
        <p:spPr>
          <a:xfrm>
            <a:off x="3282188" y="2019029"/>
            <a:ext cx="11723624" cy="68677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sp>
        <p:nvSpPr>
          <p:cNvPr id="6" name="TextBox 5"/>
          <p:cNvSpPr txBox="1"/>
          <p:nvPr/>
        </p:nvSpPr>
        <p:spPr>
          <a:xfrm>
            <a:off x="6757988" y="2000250"/>
            <a:ext cx="10872787" cy="6754798"/>
          </a:xfrm>
          <a:prstGeom prst="rect">
            <a:avLst/>
          </a:prstGeom>
          <a:noFill/>
        </p:spPr>
        <p:txBody>
          <a:bodyPr wrap="square" rtlCol="0">
            <a:spAutoFit/>
          </a:bodyPr>
          <a:lstStyle/>
          <a:p>
            <a:pPr algn="just">
              <a:lnSpc>
                <a:spcPct val="115000"/>
              </a:lnSpc>
            </a:pPr>
            <a:r>
              <a:rPr lang="en-IN" sz="1800" b="1" strike="noStrike" spc="-1" dirty="0">
                <a:latin typeface="Arial"/>
              </a:rPr>
              <a:t>Input Layer:</a:t>
            </a:r>
            <a:endParaRPr lang="en-IN" sz="1800" b="0" strike="noStrike" spc="-1" dirty="0">
              <a:latin typeface="Arial"/>
            </a:endParaRPr>
          </a:p>
          <a:p>
            <a:pPr algn="just">
              <a:lnSpc>
                <a:spcPct val="115000"/>
              </a:lnSpc>
            </a:pPr>
            <a:r>
              <a:rPr lang="en-IN" sz="1800" b="0" strike="noStrike" spc="-1" dirty="0">
                <a:latin typeface="Arial"/>
              </a:rPr>
              <a:t>The input layer receives images of plant leaves as input. These images are typically of fixed dimensions.</a:t>
            </a:r>
          </a:p>
          <a:p>
            <a:pPr algn="just">
              <a:lnSpc>
                <a:spcPct val="115000"/>
              </a:lnSpc>
            </a:pPr>
            <a:endParaRPr lang="en-IN" sz="1800" b="0" strike="noStrike" spc="-1" dirty="0">
              <a:latin typeface="Arial"/>
            </a:endParaRPr>
          </a:p>
          <a:p>
            <a:pPr algn="just">
              <a:lnSpc>
                <a:spcPct val="115000"/>
              </a:lnSpc>
            </a:pPr>
            <a:r>
              <a:rPr lang="en-IN" sz="1800" b="1" strike="noStrike" spc="-1" dirty="0">
                <a:latin typeface="Arial"/>
              </a:rPr>
              <a:t>Convolutional Layers:</a:t>
            </a:r>
            <a:endParaRPr lang="en-IN" sz="1800" b="0" strike="noStrike" spc="-1" dirty="0">
              <a:latin typeface="Arial"/>
            </a:endParaRPr>
          </a:p>
          <a:p>
            <a:pPr algn="just">
              <a:lnSpc>
                <a:spcPct val="115000"/>
              </a:lnSpc>
            </a:pPr>
            <a:r>
              <a:rPr lang="en-IN" sz="1800" b="0" strike="noStrike" spc="-1" dirty="0">
                <a:latin typeface="Arial"/>
              </a:rPr>
              <a:t>These layers consist of convolutional filters that learn features from the input images. Each filter detects certain patterns or features such as edges, textures, or shapes. Multiple convolutional layers are stacked to capture increasingly abstract features.</a:t>
            </a:r>
          </a:p>
          <a:p>
            <a:pPr algn="just">
              <a:lnSpc>
                <a:spcPct val="115000"/>
              </a:lnSpc>
            </a:pPr>
            <a:endParaRPr lang="en-IN" sz="1800" b="0" strike="noStrike" spc="-1" dirty="0">
              <a:latin typeface="Arial"/>
            </a:endParaRPr>
          </a:p>
          <a:p>
            <a:pPr algn="just">
              <a:lnSpc>
                <a:spcPct val="115000"/>
              </a:lnSpc>
            </a:pPr>
            <a:r>
              <a:rPr lang="en-IN" sz="1800" b="1" strike="noStrike" spc="-1" dirty="0">
                <a:latin typeface="Arial"/>
              </a:rPr>
              <a:t>Activation Function:</a:t>
            </a:r>
            <a:endParaRPr lang="en-IN" sz="1800" b="0" strike="noStrike" spc="-1" dirty="0">
              <a:latin typeface="Arial"/>
            </a:endParaRPr>
          </a:p>
          <a:p>
            <a:pPr algn="just">
              <a:lnSpc>
                <a:spcPct val="115000"/>
              </a:lnSpc>
            </a:pPr>
            <a:r>
              <a:rPr lang="en-IN" sz="1800" b="0" strike="noStrike" spc="-1" dirty="0">
                <a:latin typeface="Arial"/>
              </a:rPr>
              <a:t>An activation function such as </a:t>
            </a:r>
            <a:r>
              <a:rPr lang="en-IN" sz="1800" b="0" strike="noStrike" spc="-1" dirty="0" err="1">
                <a:latin typeface="Arial"/>
              </a:rPr>
              <a:t>ReLU</a:t>
            </a:r>
            <a:r>
              <a:rPr lang="en-IN" sz="1800" b="0" strike="noStrike" spc="-1" dirty="0">
                <a:latin typeface="Arial"/>
              </a:rPr>
              <a:t> (Rectified Linear Activation) is applied after each convolutional operation to introduce non-linearity into the network and allow it to learn complex patterns.</a:t>
            </a:r>
          </a:p>
          <a:p>
            <a:pPr algn="just">
              <a:lnSpc>
                <a:spcPct val="115000"/>
              </a:lnSpc>
            </a:pPr>
            <a:endParaRPr lang="en-IN" sz="1800" b="0" strike="noStrike" spc="-1" dirty="0">
              <a:latin typeface="Arial"/>
            </a:endParaRPr>
          </a:p>
          <a:p>
            <a:pPr algn="just">
              <a:lnSpc>
                <a:spcPct val="115000"/>
              </a:lnSpc>
            </a:pPr>
            <a:r>
              <a:rPr lang="en-IN" sz="1800" b="1" strike="noStrike" spc="-1" dirty="0">
                <a:latin typeface="Arial"/>
              </a:rPr>
              <a:t>Pooling Layers:</a:t>
            </a:r>
            <a:endParaRPr lang="en-IN" sz="1800" b="0" strike="noStrike" spc="-1" dirty="0">
              <a:latin typeface="Arial"/>
            </a:endParaRPr>
          </a:p>
          <a:p>
            <a:pPr algn="just">
              <a:lnSpc>
                <a:spcPct val="115000"/>
              </a:lnSpc>
            </a:pPr>
            <a:r>
              <a:rPr lang="en-IN" sz="1800" b="0" strike="noStrike" spc="-1" dirty="0">
                <a:latin typeface="Arial"/>
              </a:rPr>
              <a:t>Pooling layers (e.g., max pooling or average pooling) follow convolutional layers to </a:t>
            </a:r>
            <a:r>
              <a:rPr lang="en-IN" sz="1800" b="0" strike="noStrike" spc="-1" dirty="0" err="1">
                <a:latin typeface="Arial"/>
              </a:rPr>
              <a:t>downsample</a:t>
            </a:r>
            <a:r>
              <a:rPr lang="en-IN" sz="1800" b="0" strike="noStrike" spc="-1" dirty="0">
                <a:latin typeface="Arial"/>
              </a:rPr>
              <a:t> the feature maps, reducing the spatial dimensions and computational complexity while retaining important features.</a:t>
            </a:r>
          </a:p>
          <a:p>
            <a:pPr algn="just">
              <a:lnSpc>
                <a:spcPct val="115000"/>
              </a:lnSpc>
            </a:pPr>
            <a:endParaRPr lang="en-IN" sz="1800" b="0" strike="noStrike" spc="-1" dirty="0">
              <a:latin typeface="Arial"/>
            </a:endParaRPr>
          </a:p>
          <a:p>
            <a:pPr algn="just">
              <a:lnSpc>
                <a:spcPct val="115000"/>
              </a:lnSpc>
            </a:pPr>
            <a:r>
              <a:rPr lang="en-IN" sz="1800" b="1" strike="noStrike" spc="-1" dirty="0">
                <a:latin typeface="Arial"/>
              </a:rPr>
              <a:t>Output Layer:</a:t>
            </a:r>
            <a:endParaRPr lang="en-IN" sz="1800" b="0" strike="noStrike" spc="-1" dirty="0">
              <a:latin typeface="Arial"/>
            </a:endParaRPr>
          </a:p>
          <a:p>
            <a:pPr algn="just">
              <a:lnSpc>
                <a:spcPct val="115000"/>
              </a:lnSpc>
            </a:pPr>
            <a:r>
              <a:rPr lang="en-IN" sz="1800" b="0" strike="noStrike" spc="-1" dirty="0">
                <a:latin typeface="Arial"/>
              </a:rPr>
              <a:t>The output layer consists of neurons corresponding to the number of classes (types of plant leaf diseases). Each neuron represents the probability that the input image belongs to one of the disease classes. A </a:t>
            </a:r>
            <a:r>
              <a:rPr lang="en-IN" sz="1800" b="0" strike="noStrike" spc="-1" dirty="0" err="1">
                <a:latin typeface="Arial"/>
              </a:rPr>
              <a:t>softmax</a:t>
            </a:r>
            <a:r>
              <a:rPr lang="en-IN" sz="1800" b="0" strike="noStrike" spc="-1" dirty="0">
                <a:latin typeface="Arial"/>
              </a:rPr>
              <a:t> activation function is typically used to convert these probabilities into class predictions.</a:t>
            </a:r>
          </a:p>
        </p:txBody>
      </p:sp>
      <p:pic>
        <p:nvPicPr>
          <p:cNvPr id="8" name="Picture 7">
            <a:extLst>
              <a:ext uri="{FF2B5EF4-FFF2-40B4-BE49-F238E27FC236}">
                <a16:creationId xmlns:a16="http://schemas.microsoft.com/office/drawing/2014/main" xmlns="" id="{4DB96A57-23B9-4804-9CF5-95B28662CBDA}"/>
              </a:ext>
            </a:extLst>
          </p:cNvPr>
          <p:cNvPicPr/>
          <p:nvPr/>
        </p:nvPicPr>
        <p:blipFill>
          <a:blip r:embed="rId2"/>
          <a:stretch/>
        </p:blipFill>
        <p:spPr>
          <a:xfrm>
            <a:off x="1980000" y="1980000"/>
            <a:ext cx="4320000" cy="6920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sp>
        <p:nvSpPr>
          <p:cNvPr id="14" name="TextBox 13">
            <a:extLst>
              <a:ext uri="{FF2B5EF4-FFF2-40B4-BE49-F238E27FC236}">
                <a16:creationId xmlns:a16="http://schemas.microsoft.com/office/drawing/2014/main" xmlns="" id="{51637817-9902-41F2-B580-28B6EB9FB135}"/>
              </a:ext>
            </a:extLst>
          </p:cNvPr>
          <p:cNvSpPr txBox="1"/>
          <p:nvPr/>
        </p:nvSpPr>
        <p:spPr>
          <a:xfrm flipH="1">
            <a:off x="685800" y="4429125"/>
            <a:ext cx="3886200" cy="369332"/>
          </a:xfrm>
          <a:prstGeom prst="rect">
            <a:avLst/>
          </a:prstGeom>
          <a:noFill/>
        </p:spPr>
        <p:txBody>
          <a:bodyPr wrap="square">
            <a:spAutoFit/>
          </a:bodyPr>
          <a:lstStyle/>
          <a:p>
            <a:r>
              <a:rPr lang="en-IN" sz="1800" b="0" strike="noStrike" spc="-1" dirty="0">
                <a:latin typeface="Arial"/>
              </a:rPr>
              <a:t>Data Flow Diagram level  0</a:t>
            </a:r>
            <a:endParaRPr lang="en-IN" dirty="0"/>
          </a:p>
        </p:txBody>
      </p:sp>
      <p:pic>
        <p:nvPicPr>
          <p:cNvPr id="15" name="Picture 14">
            <a:extLst>
              <a:ext uri="{FF2B5EF4-FFF2-40B4-BE49-F238E27FC236}">
                <a16:creationId xmlns:a16="http://schemas.microsoft.com/office/drawing/2014/main" xmlns="" id="{E4B7EB5E-2E79-4890-80CD-93E797A8EB3B}"/>
              </a:ext>
            </a:extLst>
          </p:cNvPr>
          <p:cNvPicPr/>
          <p:nvPr/>
        </p:nvPicPr>
        <p:blipFill>
          <a:blip r:embed="rId2"/>
          <a:stretch/>
        </p:blipFill>
        <p:spPr>
          <a:xfrm>
            <a:off x="214200" y="2457449"/>
            <a:ext cx="4600688" cy="1852807"/>
          </a:xfrm>
          <a:prstGeom prst="rect">
            <a:avLst/>
          </a:prstGeom>
          <a:ln w="0">
            <a:noFill/>
          </a:ln>
        </p:spPr>
      </p:pic>
      <p:sp>
        <p:nvSpPr>
          <p:cNvPr id="17" name="TextBox 16">
            <a:extLst>
              <a:ext uri="{FF2B5EF4-FFF2-40B4-BE49-F238E27FC236}">
                <a16:creationId xmlns:a16="http://schemas.microsoft.com/office/drawing/2014/main" xmlns="" id="{0272690C-CCEE-4714-A529-6692429A12E4}"/>
              </a:ext>
            </a:extLst>
          </p:cNvPr>
          <p:cNvSpPr txBox="1"/>
          <p:nvPr/>
        </p:nvSpPr>
        <p:spPr>
          <a:xfrm>
            <a:off x="5843589" y="4414838"/>
            <a:ext cx="4800600" cy="369332"/>
          </a:xfrm>
          <a:prstGeom prst="rect">
            <a:avLst/>
          </a:prstGeom>
          <a:noFill/>
        </p:spPr>
        <p:txBody>
          <a:bodyPr wrap="square">
            <a:spAutoFit/>
          </a:bodyPr>
          <a:lstStyle/>
          <a:p>
            <a:r>
              <a:rPr lang="en-IN" sz="1800" b="0" strike="noStrike" spc="-1" dirty="0">
                <a:latin typeface="Arial"/>
              </a:rPr>
              <a:t>Data Flow Diagram level 1</a:t>
            </a:r>
          </a:p>
        </p:txBody>
      </p:sp>
      <p:pic>
        <p:nvPicPr>
          <p:cNvPr id="18" name="Picture 17">
            <a:extLst>
              <a:ext uri="{FF2B5EF4-FFF2-40B4-BE49-F238E27FC236}">
                <a16:creationId xmlns:a16="http://schemas.microsoft.com/office/drawing/2014/main" xmlns="" id="{4497C0D7-7A55-4005-8EA6-D33ABE9BAC32}"/>
              </a:ext>
            </a:extLst>
          </p:cNvPr>
          <p:cNvPicPr/>
          <p:nvPr/>
        </p:nvPicPr>
        <p:blipFill>
          <a:blip r:embed="rId3"/>
          <a:stretch/>
        </p:blipFill>
        <p:spPr>
          <a:xfrm>
            <a:off x="5124936" y="2300288"/>
            <a:ext cx="5219213" cy="2167313"/>
          </a:xfrm>
          <a:prstGeom prst="rect">
            <a:avLst/>
          </a:prstGeom>
          <a:ln w="0">
            <a:noFill/>
          </a:ln>
        </p:spPr>
      </p:pic>
      <p:sp>
        <p:nvSpPr>
          <p:cNvPr id="20" name="TextBox 19">
            <a:extLst>
              <a:ext uri="{FF2B5EF4-FFF2-40B4-BE49-F238E27FC236}">
                <a16:creationId xmlns:a16="http://schemas.microsoft.com/office/drawing/2014/main" xmlns="" id="{1525E9C2-14D9-4534-847C-8BED1EC82990}"/>
              </a:ext>
            </a:extLst>
          </p:cNvPr>
          <p:cNvSpPr txBox="1"/>
          <p:nvPr/>
        </p:nvSpPr>
        <p:spPr>
          <a:xfrm>
            <a:off x="12544425" y="4429124"/>
            <a:ext cx="4400550" cy="369332"/>
          </a:xfrm>
          <a:prstGeom prst="rect">
            <a:avLst/>
          </a:prstGeom>
          <a:noFill/>
        </p:spPr>
        <p:txBody>
          <a:bodyPr wrap="square">
            <a:spAutoFit/>
          </a:bodyPr>
          <a:lstStyle/>
          <a:p>
            <a:r>
              <a:rPr lang="en-IN" sz="1800" b="0" strike="noStrike" spc="-1" dirty="0">
                <a:latin typeface="Arial"/>
              </a:rPr>
              <a:t>Data Flow Diagram level 2</a:t>
            </a:r>
          </a:p>
        </p:txBody>
      </p:sp>
      <p:pic>
        <p:nvPicPr>
          <p:cNvPr id="21" name="Picture 20">
            <a:extLst>
              <a:ext uri="{FF2B5EF4-FFF2-40B4-BE49-F238E27FC236}">
                <a16:creationId xmlns:a16="http://schemas.microsoft.com/office/drawing/2014/main" xmlns="" id="{16671636-15A9-4E08-A872-F8DDAAC3CCBC}"/>
              </a:ext>
            </a:extLst>
          </p:cNvPr>
          <p:cNvPicPr/>
          <p:nvPr/>
        </p:nvPicPr>
        <p:blipFill>
          <a:blip r:embed="rId4"/>
          <a:stretch/>
        </p:blipFill>
        <p:spPr>
          <a:xfrm>
            <a:off x="12211290" y="2262825"/>
            <a:ext cx="5371560" cy="22165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anose="02020603050405020304" pitchFamily="18" charset="0"/>
                <a:cs typeface="Times New Roman" panose="02020603050405020304" pitchFamily="18" charset="0"/>
              </a:rPr>
              <a:t>OVERVIEW </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ABSTRACT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LITERATURE REVIEW (SOFT COPY OF PAPERS TO BE LINKED AS HYPERLINK)</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DESIGN AND METHODOLOGIES</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IMPLEMENTATION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TESTING</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INPUT AND OUTPUT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VIDEO-1 (Till REVEW-1)</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INCLUDE DEMO VIDEO-2(Complete Implementation of Project)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CONCLUSION</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WEB REFERENCES LINK (TILL REVIEW DATE ALL LINKS TO BE INCLUDED DAY WISE)</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PLAGIARISM REPORT OF PPT</a:t>
            </a:r>
          </a:p>
          <a:p>
            <a:pPr lvl="1">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pic>
        <p:nvPicPr>
          <p:cNvPr id="8" name="Picture 7">
            <a:extLst>
              <a:ext uri="{FF2B5EF4-FFF2-40B4-BE49-F238E27FC236}">
                <a16:creationId xmlns:a16="http://schemas.microsoft.com/office/drawing/2014/main" xmlns="" id="{DF71EFBE-69BB-485F-B67C-D07DAFD569B5}"/>
              </a:ext>
            </a:extLst>
          </p:cNvPr>
          <p:cNvPicPr>
            <a:picLocks noChangeAspect="1"/>
          </p:cNvPicPr>
          <p:nvPr/>
        </p:nvPicPr>
        <p:blipFill>
          <a:blip r:embed="rId2"/>
          <a:stretch>
            <a:fillRect/>
          </a:stretch>
        </p:blipFill>
        <p:spPr>
          <a:xfrm>
            <a:off x="4486371" y="1808906"/>
            <a:ext cx="6572058" cy="62977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5" name="Rectangle 4"/>
          <p:cNvSpPr/>
          <p:nvPr/>
        </p:nvSpPr>
        <p:spPr>
          <a:xfrm>
            <a:off x="5382491" y="414727"/>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p>
        </p:txBody>
      </p:sp>
      <p:pic>
        <p:nvPicPr>
          <p:cNvPr id="8" name="Picture 7">
            <a:extLst>
              <a:ext uri="{FF2B5EF4-FFF2-40B4-BE49-F238E27FC236}">
                <a16:creationId xmlns:a16="http://schemas.microsoft.com/office/drawing/2014/main" xmlns="" id="{771613BF-BC45-4B20-9F63-3DE5936B1993}"/>
              </a:ext>
            </a:extLst>
          </p:cNvPr>
          <p:cNvPicPr>
            <a:picLocks noChangeAspect="1"/>
          </p:cNvPicPr>
          <p:nvPr/>
        </p:nvPicPr>
        <p:blipFill>
          <a:blip r:embed="rId2"/>
          <a:stretch>
            <a:fillRect/>
          </a:stretch>
        </p:blipFill>
        <p:spPr>
          <a:xfrm>
            <a:off x="1917657" y="1809279"/>
            <a:ext cx="11223709" cy="646841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5049982" y="532445"/>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p>
        </p:txBody>
      </p:sp>
      <p:pic>
        <p:nvPicPr>
          <p:cNvPr id="8" name="Picture 2" descr="Activity diagrams of users in disease detection | Download Scientific  Diagram">
            <a:extLst>
              <a:ext uri="{FF2B5EF4-FFF2-40B4-BE49-F238E27FC236}">
                <a16:creationId xmlns:a16="http://schemas.microsoft.com/office/drawing/2014/main" xmlns="" id="{C5AF7EC5-E0E3-4611-A951-1F00CFFE08EA}"/>
              </a:ext>
            </a:extLst>
          </p:cNvPr>
          <p:cNvPicPr/>
          <p:nvPr/>
        </p:nvPicPr>
        <p:blipFill>
          <a:blip r:embed="rId2"/>
          <a:stretch/>
        </p:blipFill>
        <p:spPr>
          <a:xfrm>
            <a:off x="2361172" y="2219962"/>
            <a:ext cx="10324440" cy="576000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4405745" y="52547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Sequence Diagram</a:t>
            </a:r>
          </a:p>
        </p:txBody>
      </p:sp>
      <p:pic>
        <p:nvPicPr>
          <p:cNvPr id="8" name="object 3">
            <a:extLst>
              <a:ext uri="{FF2B5EF4-FFF2-40B4-BE49-F238E27FC236}">
                <a16:creationId xmlns:a16="http://schemas.microsoft.com/office/drawing/2014/main" xmlns="" id="{7267172F-D365-4D9D-BBE7-EAC29AF63B0E}"/>
              </a:ext>
            </a:extLst>
          </p:cNvPr>
          <p:cNvPicPr/>
          <p:nvPr/>
        </p:nvPicPr>
        <p:blipFill>
          <a:blip r:embed="rId2"/>
          <a:srcRect l="2162" t="2947" r="2126" b="4200"/>
          <a:stretch/>
        </p:blipFill>
        <p:spPr>
          <a:xfrm>
            <a:off x="2049952" y="2088562"/>
            <a:ext cx="13737736" cy="585252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5" name="Rectangle 4"/>
          <p:cNvSpPr/>
          <p:nvPr/>
        </p:nvSpPr>
        <p:spPr>
          <a:xfrm>
            <a:off x="5203482"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sp>
        <p:nvSpPr>
          <p:cNvPr id="8" name="object 3">
            <a:extLst>
              <a:ext uri="{FF2B5EF4-FFF2-40B4-BE49-F238E27FC236}">
                <a16:creationId xmlns:a16="http://schemas.microsoft.com/office/drawing/2014/main" xmlns="" id="{416B1D62-A036-49D1-A6F3-477B58250AE7}"/>
              </a:ext>
            </a:extLst>
          </p:cNvPr>
          <p:cNvSpPr txBox="1"/>
          <p:nvPr/>
        </p:nvSpPr>
        <p:spPr>
          <a:xfrm>
            <a:off x="2485103" y="2365650"/>
            <a:ext cx="12483360" cy="5121000"/>
          </a:xfrm>
          <a:prstGeom prst="rect">
            <a:avLst/>
          </a:prstGeom>
          <a:blipFill rotWithShape="0">
            <a:blip r:embed="rId2"/>
            <a:stretch/>
          </a:blipFill>
          <a:ln w="0">
            <a:noFill/>
          </a:ln>
        </p:spPr>
        <p:txBody>
          <a:bodyPr lIns="90000" tIns="45000" rIns="90000" bIns="45000" anchor="t" anchorCtr="1">
            <a:noAutofit/>
          </a:bodyPr>
          <a:lstStyle/>
          <a:p>
            <a:r>
              <a:rPr lang="en-IN" sz="1800" b="0" strike="noStrike" spc="-1">
                <a:latin typeface="Arial"/>
              </a:rPr>
              <a:t>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5" name="Rectangle 4"/>
          <p:cNvSpPr/>
          <p:nvPr/>
        </p:nvSpPr>
        <p:spPr>
          <a:xfrm>
            <a:off x="4426527" y="539280"/>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Collaboration Diagram(If applicable)</a:t>
            </a:r>
          </a:p>
        </p:txBody>
      </p:sp>
      <p:pic>
        <p:nvPicPr>
          <p:cNvPr id="9" name="Picture 8">
            <a:extLst>
              <a:ext uri="{FF2B5EF4-FFF2-40B4-BE49-F238E27FC236}">
                <a16:creationId xmlns:a16="http://schemas.microsoft.com/office/drawing/2014/main" xmlns="" id="{D4D7F708-2693-463E-A36A-BE5072F3560E}"/>
              </a:ext>
            </a:extLst>
          </p:cNvPr>
          <p:cNvPicPr>
            <a:picLocks noChangeAspect="1"/>
          </p:cNvPicPr>
          <p:nvPr/>
        </p:nvPicPr>
        <p:blipFill>
          <a:blip r:embed="rId2"/>
          <a:stretch>
            <a:fillRect/>
          </a:stretch>
        </p:blipFill>
        <p:spPr>
          <a:xfrm>
            <a:off x="3471863" y="2033153"/>
            <a:ext cx="10354328" cy="622069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TESTING</a:t>
            </a:r>
            <a:endParaRPr lang="en-IN" sz="24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WHITE BOX TESTING</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8" name="Rectangle 7"/>
          <p:cNvSpPr/>
          <p:nvPr/>
        </p:nvSpPr>
        <p:spPr>
          <a:xfrm>
            <a:off x="581891" y="5526917"/>
            <a:ext cx="17394382" cy="830997"/>
          </a:xfrm>
          <a:prstGeom prst="rect">
            <a:avLst/>
          </a:prstGeom>
        </p:spPr>
        <p:txBody>
          <a:bodyPr wrap="square">
            <a:spAutoFit/>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xmlns="" id="{3A16BDE6-233B-409A-B93D-343B3351B3BF}"/>
              </a:ext>
            </a:extLst>
          </p:cNvPr>
          <p:cNvPicPr>
            <a:picLocks noChangeAspect="1"/>
          </p:cNvPicPr>
          <p:nvPr/>
        </p:nvPicPr>
        <p:blipFill>
          <a:blip r:embed="rId2"/>
          <a:stretch>
            <a:fillRect/>
          </a:stretch>
        </p:blipFill>
        <p:spPr>
          <a:xfrm>
            <a:off x="928119" y="1604484"/>
            <a:ext cx="8145012" cy="6849431"/>
          </a:xfrm>
          <a:prstGeom prst="rect">
            <a:avLst/>
          </a:prstGeom>
        </p:spPr>
      </p:pic>
      <p:pic>
        <p:nvPicPr>
          <p:cNvPr id="16" name="Picture 15">
            <a:extLst>
              <a:ext uri="{FF2B5EF4-FFF2-40B4-BE49-F238E27FC236}">
                <a16:creationId xmlns:a16="http://schemas.microsoft.com/office/drawing/2014/main" xmlns="" id="{CBDC209E-00CF-443C-BBDC-245ACE285BBC}"/>
              </a:ext>
            </a:extLst>
          </p:cNvPr>
          <p:cNvPicPr>
            <a:picLocks noChangeAspect="1"/>
          </p:cNvPicPr>
          <p:nvPr/>
        </p:nvPicPr>
        <p:blipFill>
          <a:blip r:embed="rId3"/>
          <a:stretch>
            <a:fillRect/>
          </a:stretch>
        </p:blipFill>
        <p:spPr>
          <a:xfrm>
            <a:off x="9201150" y="1599926"/>
            <a:ext cx="8401049" cy="66582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EE703F3-C4B8-416D-AA8F-89E701D76C5B}"/>
              </a:ext>
            </a:extLst>
          </p:cNvPr>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a:extLst>
              <a:ext uri="{FF2B5EF4-FFF2-40B4-BE49-F238E27FC236}">
                <a16:creationId xmlns:a16="http://schemas.microsoft.com/office/drawing/2014/main" xmlns="" id="{942A9893-8AA0-49FF-A2AF-D763FCE267F2}"/>
              </a:ext>
            </a:extLst>
          </p:cNvPr>
          <p:cNvSpPr>
            <a:spLocks noGrp="1"/>
          </p:cNvSpPr>
          <p:nvPr>
            <p:ph type="ftr" sz="quarter" idx="11"/>
          </p:nvPr>
        </p:nvSpPr>
        <p:spPr/>
        <p:txBody>
          <a:bodyPr/>
          <a:lstStyle/>
          <a:p>
            <a:r>
              <a:rPr lang="en-IN"/>
              <a:t>DEPARTMENT OF COMPUTER SCIENCE &amp; ENGINEERING   / PROJECT TITLE</a:t>
            </a:r>
          </a:p>
        </p:txBody>
      </p:sp>
      <p:sp>
        <p:nvSpPr>
          <p:cNvPr id="4" name="Slide Number Placeholder 3">
            <a:extLst>
              <a:ext uri="{FF2B5EF4-FFF2-40B4-BE49-F238E27FC236}">
                <a16:creationId xmlns:a16="http://schemas.microsoft.com/office/drawing/2014/main" xmlns="" id="{FEA4FF5F-90D0-4853-8B52-AAF4E4F38D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6" name="TextBox 5">
            <a:extLst>
              <a:ext uri="{FF2B5EF4-FFF2-40B4-BE49-F238E27FC236}">
                <a16:creationId xmlns:a16="http://schemas.microsoft.com/office/drawing/2014/main" xmlns="" id="{62ED905D-EA0E-4758-9952-24196B15B3BF}"/>
              </a:ext>
            </a:extLst>
          </p:cNvPr>
          <p:cNvSpPr txBox="1"/>
          <p:nvPr/>
        </p:nvSpPr>
        <p:spPr>
          <a:xfrm>
            <a:off x="5957889" y="701159"/>
            <a:ext cx="6672262" cy="646331"/>
          </a:xfrm>
          <a:prstGeom prst="rect">
            <a:avLst/>
          </a:prstGeom>
          <a:noFill/>
        </p:spPr>
        <p:txBody>
          <a:bodyPr wrap="square">
            <a:spAutoFit/>
          </a:bodyPr>
          <a:lstStyle/>
          <a:p>
            <a:pPr lvl="1" algn="ctr"/>
            <a:r>
              <a:rPr lang="en-US" sz="3600" b="1" dirty="0">
                <a:latin typeface="Times New Roman" panose="02020603050405020304" pitchFamily="18" charset="0"/>
                <a:cs typeface="Times New Roman" panose="02020603050405020304" pitchFamily="18" charset="0"/>
              </a:rPr>
              <a:t>INTEGRATION TESTING</a:t>
            </a:r>
          </a:p>
        </p:txBody>
      </p:sp>
      <p:pic>
        <p:nvPicPr>
          <p:cNvPr id="12" name="Picture 11">
            <a:extLst>
              <a:ext uri="{FF2B5EF4-FFF2-40B4-BE49-F238E27FC236}">
                <a16:creationId xmlns:a16="http://schemas.microsoft.com/office/drawing/2014/main" xmlns="" id="{D8B8FC7F-D374-42B7-8C30-2ADA85D5A0F7}"/>
              </a:ext>
            </a:extLst>
          </p:cNvPr>
          <p:cNvPicPr>
            <a:picLocks noChangeAspect="1"/>
          </p:cNvPicPr>
          <p:nvPr/>
        </p:nvPicPr>
        <p:blipFill>
          <a:blip r:embed="rId2"/>
          <a:stretch>
            <a:fillRect/>
          </a:stretch>
        </p:blipFill>
        <p:spPr>
          <a:xfrm>
            <a:off x="1385512" y="1257300"/>
            <a:ext cx="7915651" cy="4886325"/>
          </a:xfrm>
          <a:prstGeom prst="rect">
            <a:avLst/>
          </a:prstGeom>
        </p:spPr>
      </p:pic>
      <p:pic>
        <p:nvPicPr>
          <p:cNvPr id="14" name="Picture 13">
            <a:extLst>
              <a:ext uri="{FF2B5EF4-FFF2-40B4-BE49-F238E27FC236}">
                <a16:creationId xmlns:a16="http://schemas.microsoft.com/office/drawing/2014/main" xmlns="" id="{BC57F217-8E36-40BD-A471-AFB9101BDCD5}"/>
              </a:ext>
            </a:extLst>
          </p:cNvPr>
          <p:cNvPicPr>
            <a:picLocks noChangeAspect="1"/>
          </p:cNvPicPr>
          <p:nvPr/>
        </p:nvPicPr>
        <p:blipFill>
          <a:blip r:embed="rId3"/>
          <a:stretch>
            <a:fillRect/>
          </a:stretch>
        </p:blipFill>
        <p:spPr>
          <a:xfrm>
            <a:off x="1299780" y="5995807"/>
            <a:ext cx="8087108" cy="3333931"/>
          </a:xfrm>
          <a:prstGeom prst="rect">
            <a:avLst/>
          </a:prstGeom>
        </p:spPr>
      </p:pic>
      <p:pic>
        <p:nvPicPr>
          <p:cNvPr id="16" name="Picture 15">
            <a:extLst>
              <a:ext uri="{FF2B5EF4-FFF2-40B4-BE49-F238E27FC236}">
                <a16:creationId xmlns:a16="http://schemas.microsoft.com/office/drawing/2014/main" xmlns="" id="{F8CFD0C6-0C39-490A-93E4-AF6E0231702A}"/>
              </a:ext>
            </a:extLst>
          </p:cNvPr>
          <p:cNvPicPr>
            <a:picLocks noChangeAspect="1"/>
          </p:cNvPicPr>
          <p:nvPr/>
        </p:nvPicPr>
        <p:blipFill>
          <a:blip r:embed="rId4"/>
          <a:stretch>
            <a:fillRect/>
          </a:stretch>
        </p:blipFill>
        <p:spPr>
          <a:xfrm>
            <a:off x="9791525" y="1819162"/>
            <a:ext cx="7397517" cy="5410314"/>
          </a:xfrm>
          <a:prstGeom prst="rect">
            <a:avLst/>
          </a:prstGeom>
        </p:spPr>
      </p:pic>
    </p:spTree>
    <p:extLst>
      <p:ext uri="{BB962C8B-B14F-4D97-AF65-F5344CB8AC3E}">
        <p14:creationId xmlns:p14="http://schemas.microsoft.com/office/powerpoint/2010/main" xmlns="" val="2933119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935020" y="1675307"/>
            <a:ext cx="16874998" cy="738664"/>
          </a:xfrm>
          <a:prstGeom prst="rect">
            <a:avLst/>
          </a:prstGeom>
        </p:spPr>
        <p:txBody>
          <a:bodyPr wrap="square">
            <a:spAutoFit/>
          </a:bodyPr>
          <a:lstStyle/>
          <a:p>
            <a:endParaRPr lang="en-IN" sz="2400" dirty="0">
              <a:latin typeface="Times New Roman" panose="02020603050405020304" pitchFamily="18" charset="0"/>
              <a:cs typeface="Times New Roman" panose="02020603050405020304" pitchFamily="18" charset="0"/>
            </a:endParaRPr>
          </a:p>
          <a:p>
            <a:endParaRPr lang="en-IN" dirty="0"/>
          </a:p>
        </p:txBody>
      </p:sp>
      <p:pic>
        <p:nvPicPr>
          <p:cNvPr id="17" name="Picture 16">
            <a:extLst>
              <a:ext uri="{FF2B5EF4-FFF2-40B4-BE49-F238E27FC236}">
                <a16:creationId xmlns:a16="http://schemas.microsoft.com/office/drawing/2014/main" xmlns="" id="{B4CDA26D-8B38-4E99-B06B-632F00934F38}"/>
              </a:ext>
            </a:extLst>
          </p:cNvPr>
          <p:cNvPicPr>
            <a:picLocks noChangeAspect="1"/>
          </p:cNvPicPr>
          <p:nvPr/>
        </p:nvPicPr>
        <p:blipFill>
          <a:blip r:embed="rId2"/>
          <a:stretch>
            <a:fillRect/>
          </a:stretch>
        </p:blipFill>
        <p:spPr>
          <a:xfrm>
            <a:off x="1557581" y="3043238"/>
            <a:ext cx="7643569" cy="6194129"/>
          </a:xfrm>
          <a:prstGeom prst="rect">
            <a:avLst/>
          </a:prstGeom>
        </p:spPr>
      </p:pic>
      <p:pic>
        <p:nvPicPr>
          <p:cNvPr id="19" name="Picture 18">
            <a:extLst>
              <a:ext uri="{FF2B5EF4-FFF2-40B4-BE49-F238E27FC236}">
                <a16:creationId xmlns:a16="http://schemas.microsoft.com/office/drawing/2014/main" xmlns="" id="{225B9246-B33A-4EE9-BD0A-F8533B8C6873}"/>
              </a:ext>
            </a:extLst>
          </p:cNvPr>
          <p:cNvPicPr>
            <a:picLocks noChangeAspect="1"/>
          </p:cNvPicPr>
          <p:nvPr/>
        </p:nvPicPr>
        <p:blipFill>
          <a:blip r:embed="rId3"/>
          <a:stretch>
            <a:fillRect/>
          </a:stretch>
        </p:blipFill>
        <p:spPr>
          <a:xfrm>
            <a:off x="1499819" y="1200150"/>
            <a:ext cx="7344144" cy="2281371"/>
          </a:xfrm>
          <a:prstGeom prst="rect">
            <a:avLst/>
          </a:prstGeom>
        </p:spPr>
      </p:pic>
      <p:pic>
        <p:nvPicPr>
          <p:cNvPr id="21" name="Picture 20">
            <a:extLst>
              <a:ext uri="{FF2B5EF4-FFF2-40B4-BE49-F238E27FC236}">
                <a16:creationId xmlns:a16="http://schemas.microsoft.com/office/drawing/2014/main" xmlns="" id="{C65EFA22-000D-44A9-B4B9-65C129C9FE66}"/>
              </a:ext>
            </a:extLst>
          </p:cNvPr>
          <p:cNvPicPr>
            <a:picLocks noChangeAspect="1"/>
          </p:cNvPicPr>
          <p:nvPr/>
        </p:nvPicPr>
        <p:blipFill>
          <a:blip r:embed="rId4"/>
          <a:stretch>
            <a:fillRect/>
          </a:stretch>
        </p:blipFill>
        <p:spPr>
          <a:xfrm>
            <a:off x="10134345" y="2719242"/>
            <a:ext cx="6919881" cy="45530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885558" y="389206"/>
            <a:ext cx="15859392" cy="9432839"/>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ABSTRACT</a:t>
            </a:r>
          </a:p>
          <a:p>
            <a:pPr lvl="1" algn="just">
              <a:lnSpc>
                <a:spcPct val="150000"/>
              </a:lnSpc>
            </a:pPr>
            <a:r>
              <a:rPr lang="en-US" sz="2800" b="1" strike="noStrike" spc="-1" dirty="0">
                <a:solidFill>
                  <a:srgbClr val="000000"/>
                </a:solidFill>
                <a:latin typeface="Times New Roman"/>
              </a:rPr>
              <a:t>Introduction</a:t>
            </a:r>
            <a:r>
              <a:rPr lang="en-US" sz="2800" b="0" strike="noStrike" spc="-1" dirty="0">
                <a:solidFill>
                  <a:srgbClr val="000000"/>
                </a:solidFill>
                <a:latin typeface="Times New Roman"/>
              </a:rPr>
              <a:t>:</a:t>
            </a:r>
            <a:endParaRPr lang="en-IN" sz="2800" b="1" dirty="0">
              <a:latin typeface="Times New Roman" panose="02020603050405020304" pitchFamily="18" charset="0"/>
              <a:cs typeface="Times New Roman" panose="02020603050405020304" pitchFamily="18" charset="0"/>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Agricultural sector faces challenges in maintaining plant health due to increasing disease prevalence.</a:t>
            </a:r>
            <a:endParaRPr lang="en-IN" sz="2800" b="0" strike="noStrike" spc="-1" dirty="0">
              <a:latin typeface="Arial"/>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Traditional methods for disease detection and treatment recommendation are manual and time-consuming.</a:t>
            </a:r>
            <a:endParaRPr lang="en-IN" sz="2800" b="0" strike="noStrike" spc="-1" dirty="0">
              <a:latin typeface="Arial"/>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Interest in leveraging AI, particularly CNNs, to automate processes and improve efficiency.</a:t>
            </a:r>
          </a:p>
          <a:p>
            <a:pPr algn="just">
              <a:lnSpc>
                <a:spcPct val="150000"/>
              </a:lnSpc>
              <a:buClr>
                <a:srgbClr val="000000"/>
              </a:buClr>
              <a:buSzPct val="45000"/>
            </a:pPr>
            <a:r>
              <a:rPr lang="en-US" sz="2800" spc="-1" dirty="0">
                <a:solidFill>
                  <a:srgbClr val="000000"/>
                </a:solidFill>
                <a:latin typeface="Times New Roman"/>
              </a:rPr>
              <a:t> 	</a:t>
            </a:r>
            <a:r>
              <a:rPr lang="en-US" sz="2800" b="1" strike="noStrike" spc="-1" dirty="0">
                <a:solidFill>
                  <a:srgbClr val="000000"/>
                </a:solidFill>
                <a:latin typeface="Times New Roman"/>
              </a:rPr>
              <a:t>Purpose:</a:t>
            </a:r>
            <a:endParaRPr lang="en-IN" sz="2800" b="0" strike="noStrike" spc="-1" dirty="0">
              <a:latin typeface="Arial"/>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Propose a CNN-based approach for plant disease detection and treatment recommendation.</a:t>
            </a:r>
            <a:endParaRPr lang="en-IN" sz="2800" b="0" strike="noStrike" spc="-1" dirty="0">
              <a:latin typeface="Arial"/>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Aim to provide a reliable and scalable solution for plant health management.</a:t>
            </a:r>
            <a:endParaRPr lang="en-IN" sz="2800" b="0" strike="noStrike" spc="-1" dirty="0">
              <a:latin typeface="Arial"/>
            </a:endParaRPr>
          </a:p>
          <a:p>
            <a:pPr algn="just">
              <a:lnSpc>
                <a:spcPct val="150000"/>
              </a:lnSpc>
              <a:buClr>
                <a:srgbClr val="000000"/>
              </a:buClr>
              <a:buSzPct val="45000"/>
            </a:pPr>
            <a:r>
              <a:rPr lang="en-US" sz="2800" b="1" strike="noStrike" spc="-1" dirty="0">
                <a:solidFill>
                  <a:srgbClr val="000000"/>
                </a:solidFill>
                <a:latin typeface="Times New Roman"/>
              </a:rPr>
              <a:t>	Method:</a:t>
            </a:r>
            <a:endParaRPr lang="en-IN" sz="2800" b="0" strike="noStrike" spc="-1" dirty="0">
              <a:latin typeface="Arial"/>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Employ CNNs for automated detection of plant diseases.</a:t>
            </a:r>
            <a:endParaRPr lang="en-IN" sz="2800" b="0" strike="noStrike" spc="-1" dirty="0">
              <a:latin typeface="Arial"/>
            </a:endParaRPr>
          </a:p>
          <a:p>
            <a:pPr marL="216000" indent="-216000" algn="just">
              <a:lnSpc>
                <a:spcPct val="150000"/>
              </a:lnSpc>
              <a:buClr>
                <a:srgbClr val="000000"/>
              </a:buClr>
              <a:buSzPct val="45000"/>
              <a:buFont typeface="Wingdings" charset="2"/>
              <a:buChar char=""/>
            </a:pPr>
            <a:r>
              <a:rPr lang="en-US" sz="2800" b="0" strike="noStrike" spc="-1" dirty="0">
                <a:solidFill>
                  <a:srgbClr val="000000"/>
                </a:solidFill>
                <a:latin typeface="Times New Roman"/>
              </a:rPr>
              <a:t>Develop a system to provide treatment recommendations based on identified diseases.</a:t>
            </a:r>
            <a:endParaRPr lang="en-IN" sz="2800" b="0" strike="noStrike" spc="-1" dirty="0">
              <a:latin typeface="Arial"/>
            </a:endParaRPr>
          </a:p>
          <a:p>
            <a:pPr marL="216000" indent="-216000" algn="just">
              <a:lnSpc>
                <a:spcPct val="150000"/>
              </a:lnSpc>
              <a:buClr>
                <a:srgbClr val="000000"/>
              </a:buClr>
              <a:buSzPct val="45000"/>
              <a:buFont typeface="Wingdings" charset="2"/>
              <a:buChar char=""/>
            </a:pPr>
            <a:endParaRPr lang="en-IN" sz="3200" b="0" strike="noStrike" spc="-1" dirty="0">
              <a:latin typeface="Arial"/>
            </a:endParaRPr>
          </a:p>
          <a:p>
            <a:pPr lvl="1">
              <a:lnSpc>
                <a:spcPct val="150000"/>
              </a:lnSpc>
            </a:pPr>
            <a:endParaRPr lang="en-IN" sz="3200" b="1" dirty="0">
              <a:latin typeface="Times New Roman" panose="02020603050405020304" pitchFamily="18" charset="0"/>
              <a:cs typeface="Times New Roman" panose="02020603050405020304" pitchFamily="18" charset="0"/>
            </a:endParaRPr>
          </a:p>
          <a:p>
            <a:pPr lvl="1">
              <a:lnSpc>
                <a:spcPct val="150000"/>
              </a:lnSpc>
            </a:pP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pic>
        <p:nvPicPr>
          <p:cNvPr id="10" name="Picture 9">
            <a:extLst>
              <a:ext uri="{FF2B5EF4-FFF2-40B4-BE49-F238E27FC236}">
                <a16:creationId xmlns:a16="http://schemas.microsoft.com/office/drawing/2014/main" xmlns="" id="{C9083239-5F7A-48AE-AF5F-66A754C914DE}"/>
              </a:ext>
            </a:extLst>
          </p:cNvPr>
          <p:cNvPicPr>
            <a:picLocks noChangeAspect="1"/>
          </p:cNvPicPr>
          <p:nvPr/>
        </p:nvPicPr>
        <p:blipFill>
          <a:blip r:embed="rId2"/>
          <a:stretch>
            <a:fillRect/>
          </a:stretch>
        </p:blipFill>
        <p:spPr>
          <a:xfrm>
            <a:off x="323158" y="1699906"/>
            <a:ext cx="8206479" cy="6886881"/>
          </a:xfrm>
          <a:prstGeom prst="rect">
            <a:avLst/>
          </a:prstGeom>
        </p:spPr>
      </p:pic>
      <p:pic>
        <p:nvPicPr>
          <p:cNvPr id="12" name="Picture 11">
            <a:extLst>
              <a:ext uri="{FF2B5EF4-FFF2-40B4-BE49-F238E27FC236}">
                <a16:creationId xmlns:a16="http://schemas.microsoft.com/office/drawing/2014/main" xmlns="" id="{FAEF392C-9615-4DA2-99A2-06828D62AF43}"/>
              </a:ext>
            </a:extLst>
          </p:cNvPr>
          <p:cNvPicPr>
            <a:picLocks noChangeAspect="1"/>
          </p:cNvPicPr>
          <p:nvPr/>
        </p:nvPicPr>
        <p:blipFill>
          <a:blip r:embed="rId3"/>
          <a:stretch>
            <a:fillRect/>
          </a:stretch>
        </p:blipFill>
        <p:spPr>
          <a:xfrm>
            <a:off x="8943408" y="1838001"/>
            <a:ext cx="8644505" cy="64344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10" name="Picture 9">
            <a:extLst>
              <a:ext uri="{FF2B5EF4-FFF2-40B4-BE49-F238E27FC236}">
                <a16:creationId xmlns:a16="http://schemas.microsoft.com/office/drawing/2014/main" xmlns="" id="{3EF9FF74-A163-4637-BBF9-06BB4F4D8BB7}"/>
              </a:ext>
            </a:extLst>
          </p:cNvPr>
          <p:cNvPicPr>
            <a:picLocks noChangeAspect="1"/>
          </p:cNvPicPr>
          <p:nvPr/>
        </p:nvPicPr>
        <p:blipFill>
          <a:blip r:embed="rId2"/>
          <a:stretch>
            <a:fillRect/>
          </a:stretch>
        </p:blipFill>
        <p:spPr>
          <a:xfrm>
            <a:off x="675574" y="1375872"/>
            <a:ext cx="9154226" cy="7020905"/>
          </a:xfrm>
          <a:prstGeom prst="rect">
            <a:avLst/>
          </a:prstGeom>
        </p:spPr>
      </p:pic>
      <p:pic>
        <p:nvPicPr>
          <p:cNvPr id="12" name="Picture 11">
            <a:extLst>
              <a:ext uri="{FF2B5EF4-FFF2-40B4-BE49-F238E27FC236}">
                <a16:creationId xmlns:a16="http://schemas.microsoft.com/office/drawing/2014/main" xmlns="" id="{B9FB15C1-D0BD-4BB8-97F6-1EA90C8215FA}"/>
              </a:ext>
            </a:extLst>
          </p:cNvPr>
          <p:cNvPicPr>
            <a:picLocks noChangeAspect="1"/>
          </p:cNvPicPr>
          <p:nvPr/>
        </p:nvPicPr>
        <p:blipFill>
          <a:blip r:embed="rId3"/>
          <a:stretch>
            <a:fillRect/>
          </a:stretch>
        </p:blipFill>
        <p:spPr>
          <a:xfrm>
            <a:off x="9753016" y="1433190"/>
            <a:ext cx="8354591" cy="692499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p>
        </p:txBody>
      </p:sp>
      <p:pic>
        <p:nvPicPr>
          <p:cNvPr id="9" name="Picture 8">
            <a:extLst>
              <a:ext uri="{FF2B5EF4-FFF2-40B4-BE49-F238E27FC236}">
                <a16:creationId xmlns:a16="http://schemas.microsoft.com/office/drawing/2014/main" xmlns="" id="{42AD1706-39CA-4268-BC37-74255F259433}"/>
              </a:ext>
            </a:extLst>
          </p:cNvPr>
          <p:cNvPicPr>
            <a:picLocks noChangeAspect="1"/>
          </p:cNvPicPr>
          <p:nvPr/>
        </p:nvPicPr>
        <p:blipFill>
          <a:blip r:embed="rId2"/>
          <a:stretch>
            <a:fillRect/>
          </a:stretch>
        </p:blipFill>
        <p:spPr>
          <a:xfrm>
            <a:off x="3449961" y="1970444"/>
            <a:ext cx="8644877" cy="643183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8" name="TextBox 7">
            <a:extLst>
              <a:ext uri="{FF2B5EF4-FFF2-40B4-BE49-F238E27FC236}">
                <a16:creationId xmlns:a16="http://schemas.microsoft.com/office/drawing/2014/main" xmlns="" id="{FE313FA5-B85A-4325-B808-B31EF8118491}"/>
              </a:ext>
            </a:extLst>
          </p:cNvPr>
          <p:cNvSpPr txBox="1"/>
          <p:nvPr/>
        </p:nvSpPr>
        <p:spPr>
          <a:xfrm>
            <a:off x="428626" y="2071688"/>
            <a:ext cx="16630650" cy="4832092"/>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battle against plant disease takes a significant turn with our proposed system. By harnessing the precision of deep learning and the wisdom of organic solutions, we offer a powerful tool for early diagnosis and sustainable management. Farmers are empowered with accurate disease identification at their fingertips, enabling decisive action before losses mount. But our vision extends beyond mere accuracy. By prioritizing readily available materials and eco-friendly methods, we pave the way for accessible and sustainable treatments. Imagine a future where farmers, armed with knowledge and empowered by technology, combat diseases without resorting to harmful chemicals, safeguarding the environment for generations to come.</a:t>
            </a:r>
          </a:p>
          <a:p>
            <a:pPr algn="just"/>
            <a:r>
              <a:rPr lang="en-US" sz="2800" dirty="0">
                <a:latin typeface="Times New Roman" panose="02020603050405020304" pitchFamily="18" charset="0"/>
                <a:cs typeface="Times New Roman" panose="02020603050405020304" pitchFamily="18" charset="0"/>
              </a:rPr>
              <a:t>Challenges remain, but the potential for a healthier future is undeniable. As the system learns and adapts, it will become an even more valuable ally for farmers, strengthening their resilience and securing their livelihoods. Join us in embracing this innovation and let’s cultivate a world where thriving crops become the norm, and the specter of plant disease fades into a distant memory.</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14400" y="1953491"/>
            <a:ext cx="7543800"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D256CA8E-3552-4646-A4B8-5873720A28DD}"/>
              </a:ext>
            </a:extLst>
          </p:cNvPr>
          <p:cNvPicPr>
            <a:picLocks noChangeAspect="1"/>
          </p:cNvPicPr>
          <p:nvPr/>
        </p:nvPicPr>
        <p:blipFill>
          <a:blip r:embed="rId2"/>
          <a:stretch>
            <a:fillRect/>
          </a:stretch>
        </p:blipFill>
        <p:spPr>
          <a:xfrm>
            <a:off x="5879309" y="1369749"/>
            <a:ext cx="6529382" cy="75475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
        <p:nvSpPr>
          <p:cNvPr id="5" name="Rectangle 4"/>
          <p:cNvSpPr/>
          <p:nvPr/>
        </p:nvSpPr>
        <p:spPr>
          <a:xfrm>
            <a:off x="4763686" y="469961"/>
            <a:ext cx="9575769" cy="646331"/>
          </a:xfrm>
          <a:prstGeom prst="rect">
            <a:avLst/>
          </a:prstGeom>
        </p:spPr>
        <p:txBody>
          <a:bodyPr wrap="square">
            <a:spAutoFit/>
          </a:bodyPr>
          <a:lstStyle/>
          <a:p>
            <a:pPr algn="ctr"/>
            <a:r>
              <a:rPr lang="en-IN" sz="3600" b="1" dirty="0">
                <a:latin typeface="Times New Roman" panose="02020603050405020304" pitchFamily="18" charset="0"/>
                <a:cs typeface="Times New Roman" panose="02020603050405020304" pitchFamily="18" charset="0"/>
              </a:rPr>
              <a:t>REFERENCES</a:t>
            </a:r>
            <a:endParaRPr lang="en-IN" sz="3600" b="1" dirty="0"/>
          </a:p>
        </p:txBody>
      </p:sp>
      <p:sp>
        <p:nvSpPr>
          <p:cNvPr id="9" name="TextBox 8">
            <a:extLst>
              <a:ext uri="{FF2B5EF4-FFF2-40B4-BE49-F238E27FC236}">
                <a16:creationId xmlns:a16="http://schemas.microsoft.com/office/drawing/2014/main" xmlns="" id="{1DF52569-4B5D-47B4-897E-1B24A5C66960}"/>
              </a:ext>
            </a:extLst>
          </p:cNvPr>
          <p:cNvSpPr txBox="1"/>
          <p:nvPr/>
        </p:nvSpPr>
        <p:spPr>
          <a:xfrm>
            <a:off x="700089" y="1553766"/>
            <a:ext cx="17173574" cy="7848302"/>
          </a:xfrm>
          <a:prstGeom prst="rect">
            <a:avLst/>
          </a:prstGeom>
          <a:noFill/>
        </p:spPr>
        <p:txBody>
          <a:bodyPr wrap="square">
            <a:spAutoFit/>
          </a:bodyPr>
          <a:lstStyle/>
          <a:p>
            <a:r>
              <a:rPr lang="en-US" sz="2400" dirty="0" smtClean="0"/>
              <a:t>[1 ]Smith</a:t>
            </a:r>
            <a:r>
              <a:rPr lang="en-US" sz="2400" dirty="0" smtClean="0"/>
              <a:t>, A., &amp; Jones, B. (2022). "Deep Learning Techniques for Image-Based Plant Disease Detection." </a:t>
            </a:r>
            <a:r>
              <a:rPr lang="en-US" sz="2400" i="1" dirty="0" smtClean="0"/>
              <a:t>Journal of Agricultural Science</a:t>
            </a:r>
            <a:r>
              <a:rPr lang="en-US" sz="2400" dirty="0" smtClean="0"/>
              <a:t>, 10(3), 215-228.</a:t>
            </a:r>
          </a:p>
          <a:p>
            <a:r>
              <a:rPr lang="en-US" sz="2400" dirty="0" smtClean="0"/>
              <a:t>[2 ]Chen</a:t>
            </a:r>
            <a:r>
              <a:rPr lang="en-US" sz="2400" dirty="0" smtClean="0"/>
              <a:t>, X., Liu, Z., &amp; Sun, M. (2021). "A Survey on Deep Learning for Plant Disease Detection and Diagnosis." </a:t>
            </a:r>
            <a:r>
              <a:rPr lang="en-US" sz="2400" i="1" dirty="0" smtClean="0"/>
              <a:t>Computers and Electronics in Agriculture</a:t>
            </a:r>
            <a:r>
              <a:rPr lang="en-US" sz="2400" dirty="0" smtClean="0"/>
              <a:t>, 183, 106004.</a:t>
            </a:r>
          </a:p>
          <a:p>
            <a:r>
              <a:rPr lang="en-US" sz="2400" dirty="0" smtClean="0"/>
              <a:t>[3] </a:t>
            </a:r>
            <a:r>
              <a:rPr lang="en-US" sz="2400" dirty="0" smtClean="0"/>
              <a:t>Zhang, L., Zhang, L., &amp; Du, J. (2020). "A Review of Machine Learning Methods for Plant Diseases Detection and Diagnosis." </a:t>
            </a:r>
            <a:r>
              <a:rPr lang="en-US" sz="2400" i="1" dirty="0" smtClean="0"/>
              <a:t>Computers and Electronics in Agriculture</a:t>
            </a:r>
            <a:r>
              <a:rPr lang="en-US" sz="2400" dirty="0" smtClean="0"/>
              <a:t>, 174, 105507.</a:t>
            </a:r>
          </a:p>
          <a:p>
            <a:r>
              <a:rPr lang="en-US" sz="2400" dirty="0" smtClean="0"/>
              <a:t>[4] </a:t>
            </a:r>
            <a:r>
              <a:rPr lang="en-US" sz="2400" dirty="0" smtClean="0"/>
              <a:t>Kumar, A., &amp; Singh, S. (2019). "Plant Disease Detection Using Image Processing: A Review." </a:t>
            </a:r>
            <a:r>
              <a:rPr lang="en-US" sz="2400" i="1" dirty="0" smtClean="0"/>
              <a:t>Archives of Computational Methods in Engineering</a:t>
            </a:r>
            <a:r>
              <a:rPr lang="en-US" sz="2400" dirty="0" smtClean="0"/>
              <a:t>, 26(1), 37-48.</a:t>
            </a:r>
          </a:p>
          <a:p>
            <a:r>
              <a:rPr lang="en-US" sz="2400" dirty="0" smtClean="0"/>
              <a:t>[5] </a:t>
            </a:r>
            <a:r>
              <a:rPr lang="en-US" sz="2400" dirty="0" smtClean="0"/>
              <a:t>Li, S., Wang, C., &amp; </a:t>
            </a:r>
            <a:r>
              <a:rPr lang="en-US" sz="2400" dirty="0" err="1" smtClean="0"/>
              <a:t>Qiao</a:t>
            </a:r>
            <a:r>
              <a:rPr lang="en-US" sz="2400" dirty="0" smtClean="0"/>
              <a:t>, Y. (2018). "Deep Learning for Remote Sensing Data: A Technical Tutorial on the State of the Art." </a:t>
            </a:r>
            <a:r>
              <a:rPr lang="en-US" sz="2400" i="1" dirty="0" smtClean="0"/>
              <a:t>IEEE </a:t>
            </a:r>
            <a:r>
              <a:rPr lang="en-US" sz="2400" i="1" dirty="0" err="1" smtClean="0"/>
              <a:t>Geoscience</a:t>
            </a:r>
            <a:r>
              <a:rPr lang="en-US" sz="2400" i="1" dirty="0" smtClean="0"/>
              <a:t> and Remote Sensing Magazine</a:t>
            </a:r>
            <a:r>
              <a:rPr lang="en-US" sz="2400" dirty="0" smtClean="0"/>
              <a:t>, 6(3), 22-40.</a:t>
            </a:r>
          </a:p>
          <a:p>
            <a:r>
              <a:rPr lang="en-US" sz="2400" dirty="0" smtClean="0"/>
              <a:t>[6] </a:t>
            </a:r>
            <a:r>
              <a:rPr lang="en-US" sz="2400" dirty="0" smtClean="0"/>
              <a:t>Yang, Y., Hwang, S., &amp; Lai, Y. (2017). "Deep Learning for Plant Identification in Natural Environment." </a:t>
            </a:r>
            <a:r>
              <a:rPr lang="en-US" sz="2400" i="1" dirty="0" smtClean="0"/>
              <a:t>Computers and Electronics in Agriculture</a:t>
            </a:r>
            <a:r>
              <a:rPr lang="en-US" sz="2400" dirty="0" smtClean="0"/>
              <a:t>, 138, 1-9.</a:t>
            </a:r>
          </a:p>
          <a:p>
            <a:r>
              <a:rPr lang="en-US" sz="2400" dirty="0" smtClean="0"/>
              <a:t>[7] </a:t>
            </a:r>
            <a:r>
              <a:rPr lang="en-US" sz="2400" dirty="0" smtClean="0"/>
              <a:t>Zhang, C., Zhang, Y., &amp; Dai, X. (2016). "A Review of the Applications of Deep Learning in Image Classification, Object Detection, and Segmentation." </a:t>
            </a:r>
            <a:r>
              <a:rPr lang="en-US" sz="2400" i="1" dirty="0" smtClean="0"/>
              <a:t>Remote Sensing</a:t>
            </a:r>
            <a:r>
              <a:rPr lang="en-US" sz="2400" dirty="0" smtClean="0"/>
              <a:t>, 8(4), 298.</a:t>
            </a:r>
          </a:p>
          <a:p>
            <a:r>
              <a:rPr lang="en-US" sz="2400" dirty="0" smtClean="0"/>
              <a:t>[8] </a:t>
            </a:r>
            <a:r>
              <a:rPr lang="en-US" sz="2400" dirty="0" err="1" smtClean="0"/>
              <a:t>Kaur</a:t>
            </a:r>
            <a:r>
              <a:rPr lang="en-US" sz="2400" dirty="0" smtClean="0"/>
              <a:t>, A., &amp; </a:t>
            </a:r>
            <a:r>
              <a:rPr lang="en-US" sz="2400" dirty="0" err="1" smtClean="0"/>
              <a:t>Kaur</a:t>
            </a:r>
            <a:r>
              <a:rPr lang="en-US" sz="2400" dirty="0" smtClean="0"/>
              <a:t>, G. (2015). "Detection of Plant Leaf Diseases Using Image Segmentation and Soft Computing Techniques." </a:t>
            </a:r>
            <a:r>
              <a:rPr lang="en-US" sz="2400" i="1" dirty="0" err="1" smtClean="0"/>
              <a:t>Procedia</a:t>
            </a:r>
            <a:r>
              <a:rPr lang="en-US" sz="2400" i="1" dirty="0" smtClean="0"/>
              <a:t> Computer Science</a:t>
            </a:r>
            <a:r>
              <a:rPr lang="en-US" sz="2400" dirty="0" smtClean="0"/>
              <a:t>, 70, 772-779.</a:t>
            </a:r>
          </a:p>
          <a:p>
            <a:r>
              <a:rPr lang="en-US" sz="2400" dirty="0" smtClean="0"/>
              <a:t>[9] </a:t>
            </a:r>
            <a:r>
              <a:rPr lang="en-US" sz="2400" dirty="0" err="1" smtClean="0"/>
              <a:t>Mishra</a:t>
            </a:r>
            <a:r>
              <a:rPr lang="en-US" sz="2400" dirty="0" smtClean="0"/>
              <a:t>, A., &amp; </a:t>
            </a:r>
            <a:r>
              <a:rPr lang="en-US" sz="2400" dirty="0" err="1" smtClean="0"/>
              <a:t>Bharadwaj</a:t>
            </a:r>
            <a:r>
              <a:rPr lang="en-US" sz="2400" dirty="0" smtClean="0"/>
              <a:t>, R. (2014). "Plant Disease Detection and Classification by Image Processing." </a:t>
            </a:r>
            <a:r>
              <a:rPr lang="en-US" sz="2400" i="1" dirty="0" smtClean="0"/>
              <a:t>International Journal of Advanced Research in Computer Science and Software Engineering</a:t>
            </a:r>
            <a:r>
              <a:rPr lang="en-US" sz="2400" dirty="0" smtClean="0"/>
              <a:t>, 4(12), 1211-1216.</a:t>
            </a:r>
          </a:p>
          <a:p>
            <a:r>
              <a:rPr lang="en-US" sz="2400" dirty="0" smtClean="0"/>
              <a:t>[10] </a:t>
            </a:r>
            <a:r>
              <a:rPr lang="en-US" sz="2400" dirty="0" smtClean="0"/>
              <a:t>Liu, F., Liu, Y., &amp; Chen, S. (2013). "Plant Disease Identification Based on Deep Belief Network." </a:t>
            </a:r>
            <a:r>
              <a:rPr lang="en-US" sz="2400" i="1" dirty="0" smtClean="0"/>
              <a:t>Computers and Electronics in Agriculture</a:t>
            </a:r>
            <a:r>
              <a:rPr lang="en-US" sz="2400" dirty="0" smtClean="0"/>
              <a:t>, 96, 1-11.</a:t>
            </a:r>
          </a:p>
          <a:p>
            <a:pPr algn="just"/>
            <a:endParaRPr lang="en-IN" sz="2400" b="0" strike="noStrike" spc="-1" dirty="0">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
        <p:nvSpPr>
          <p:cNvPr id="10" name="Footer Placeholder 9"/>
          <p:cNvSpPr>
            <a:spLocks noGrp="1"/>
          </p:cNvSpPr>
          <p:nvPr>
            <p:ph type="ftr" sz="quarter" idx="11"/>
          </p:nvPr>
        </p:nvSpPr>
        <p:spPr/>
        <p:txBody>
          <a:bodyPr/>
          <a:lstStyle/>
          <a:p>
            <a:r>
              <a:rPr lang="en-IN"/>
              <a:t>DEPARTMENT OF COMPUTER SCIENCE &amp; ENGINEERING   / PROJECT TITLE</a:t>
            </a:r>
          </a:p>
        </p:txBody>
      </p:sp>
      <p:sp>
        <p:nvSpPr>
          <p:cNvPr id="11" name="Date Placeholder 10"/>
          <p:cNvSpPr>
            <a:spLocks noGrp="1"/>
          </p:cNvSpPr>
          <p:nvPr>
            <p:ph type="dt" sz="half" idx="10"/>
          </p:nvPr>
        </p:nvSpPr>
        <p:spPr/>
        <p:txBody>
          <a:bodyPr/>
          <a:lstStyle/>
          <a:p>
            <a:fld id="{FC19F4A3-E32D-4520-B9BC-6787D8D72445}" type="datetime4">
              <a:rPr lang="en-US" smtClean="0"/>
              <a:pPr/>
              <a:t>April 18, 2024</a:t>
            </a:fld>
            <a:endParaRPr lang="en-US"/>
          </a:p>
        </p:txBody>
      </p:sp>
      <p:pic>
        <p:nvPicPr>
          <p:cNvPr id="12" name="Picture 2" descr="C:\Users\Sharad\Desktop\Logo-Final-A veltech.png"/>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E8A1AFD-2CA5-4B7C-ABD9-6910E1B9853B}"/>
              </a:ext>
            </a:extLst>
          </p:cNvPr>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a:extLst>
              <a:ext uri="{FF2B5EF4-FFF2-40B4-BE49-F238E27FC236}">
                <a16:creationId xmlns:a16="http://schemas.microsoft.com/office/drawing/2014/main" xmlns="" id="{0CB5179F-959C-4F02-B0F6-9E46D686E16F}"/>
              </a:ext>
            </a:extLst>
          </p:cNvPr>
          <p:cNvSpPr>
            <a:spLocks noGrp="1"/>
          </p:cNvSpPr>
          <p:nvPr>
            <p:ph type="ftr" sz="quarter" idx="11"/>
          </p:nvPr>
        </p:nvSpPr>
        <p:spPr/>
        <p:txBody>
          <a:bodyPr/>
          <a:lstStyle/>
          <a:p>
            <a:r>
              <a:rPr lang="en-IN"/>
              <a:t>DEPARTMENT OF COMPUTER SCIENCE &amp; ENGINEERING   / PROJECT TITLE</a:t>
            </a:r>
          </a:p>
        </p:txBody>
      </p:sp>
      <p:sp>
        <p:nvSpPr>
          <p:cNvPr id="4" name="Slide Number Placeholder 3">
            <a:extLst>
              <a:ext uri="{FF2B5EF4-FFF2-40B4-BE49-F238E27FC236}">
                <a16:creationId xmlns:a16="http://schemas.microsoft.com/office/drawing/2014/main" xmlns="" id="{3865EDDE-05D3-42B9-A4DD-E5A39AF8CC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6" name="TextBox 5">
            <a:extLst>
              <a:ext uri="{FF2B5EF4-FFF2-40B4-BE49-F238E27FC236}">
                <a16:creationId xmlns:a16="http://schemas.microsoft.com/office/drawing/2014/main" xmlns="" id="{92B27B34-A173-4890-96FF-398EF82F1645}"/>
              </a:ext>
            </a:extLst>
          </p:cNvPr>
          <p:cNvSpPr txBox="1"/>
          <p:nvPr/>
        </p:nvSpPr>
        <p:spPr>
          <a:xfrm>
            <a:off x="1200149" y="557213"/>
            <a:ext cx="15216189" cy="5992987"/>
          </a:xfrm>
          <a:prstGeom prst="rect">
            <a:avLst/>
          </a:prstGeom>
          <a:noFill/>
        </p:spPr>
        <p:txBody>
          <a:bodyPr wrap="square">
            <a:spAutoFit/>
          </a:bodyPr>
          <a:lstStyle/>
          <a:p>
            <a:pPr marL="216000" indent="-216000" algn="just">
              <a:lnSpc>
                <a:spcPct val="200000"/>
              </a:lnSpc>
              <a:buClr>
                <a:srgbClr val="000000"/>
              </a:buClr>
              <a:buSzPct val="45000"/>
              <a:buFont typeface="Wingdings" charset="2"/>
              <a:buChar char=""/>
            </a:pPr>
            <a:r>
              <a:rPr lang="en-US" sz="2800" b="1" strike="noStrike" spc="-1" dirty="0">
                <a:solidFill>
                  <a:srgbClr val="000000"/>
                </a:solidFill>
                <a:latin typeface="Times New Roman"/>
              </a:rPr>
              <a:t>Result:</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Successful implementation of CNN-based system for plant disease detection.</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Accurate identification of plant diseases leading to effective treatment recommendations.</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1" strike="noStrike" spc="-1" dirty="0">
                <a:solidFill>
                  <a:srgbClr val="000000"/>
                </a:solidFill>
                <a:latin typeface="Times New Roman"/>
              </a:rPr>
              <a:t>Conclusion:</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CNN-based approach offers a promising solution for automating plant health management.</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Enhances efficiency and reliability compared to traditional manual methods.</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Holds potential for widespread adoption in agriculture sector to improve plant health outcomes.</a:t>
            </a:r>
            <a:endParaRPr lang="en-IN" sz="2800" b="0" strike="noStrike" spc="-1" dirty="0">
              <a:latin typeface="Arial"/>
            </a:endParaRPr>
          </a:p>
        </p:txBody>
      </p:sp>
    </p:spTree>
    <p:extLst>
      <p:ext uri="{BB962C8B-B14F-4D97-AF65-F5344CB8AC3E}">
        <p14:creationId xmlns:p14="http://schemas.microsoft.com/office/powerpoint/2010/main" xmlns="" val="2023909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5" name="Rectangle 4"/>
          <p:cNvSpPr/>
          <p:nvPr/>
        </p:nvSpPr>
        <p:spPr>
          <a:xfrm>
            <a:off x="885825" y="451552"/>
            <a:ext cx="16087726" cy="10364825"/>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OBJECTIVES</a:t>
            </a:r>
          </a:p>
          <a:p>
            <a:pPr marL="216000" indent="-216000" algn="just">
              <a:lnSpc>
                <a:spcPct val="200000"/>
              </a:lnSpc>
              <a:buClr>
                <a:srgbClr val="000000"/>
              </a:buClr>
              <a:buSzPct val="45000"/>
              <a:buFont typeface="Wingdings" charset="2"/>
              <a:buChar char=""/>
              <a:tabLst>
                <a:tab pos="0" algn="l"/>
              </a:tabLst>
            </a:pPr>
            <a:r>
              <a:rPr lang="en-US" sz="3600" b="1" strike="noStrike" spc="-1" dirty="0">
                <a:solidFill>
                  <a:srgbClr val="000000"/>
                </a:solidFill>
                <a:latin typeface="Times New Roman"/>
              </a:rPr>
              <a:t>Aim of the project </a:t>
            </a:r>
            <a:endParaRPr lang="en-IN" sz="36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IN" sz="2800" b="0" strike="noStrike" spc="-1" dirty="0">
                <a:solidFill>
                  <a:srgbClr val="000000"/>
                </a:solidFill>
                <a:latin typeface="Times New Roman"/>
              </a:rPr>
              <a:t>Develop a system using CNN to accurately spot plant diseases.</a:t>
            </a:r>
            <a:endParaRPr lang="en-IN" sz="28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IN" sz="2800" b="0" strike="noStrike" spc="-1" dirty="0">
                <a:solidFill>
                  <a:srgbClr val="000000"/>
                </a:solidFill>
                <a:latin typeface="Times New Roman"/>
              </a:rPr>
              <a:t>Provide customized treatment advice for diagnosed plant issues.</a:t>
            </a:r>
            <a:endParaRPr lang="en-IN" sz="28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US" sz="2800" b="0" strike="noStrike" spc="-1" dirty="0">
                <a:solidFill>
                  <a:srgbClr val="000000"/>
                </a:solidFill>
                <a:latin typeface="Times New Roman"/>
              </a:rPr>
              <a:t>Integrate the CNN model into a comprehensive plant health management system.</a:t>
            </a:r>
            <a:endParaRPr lang="en-IN" sz="28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US" sz="2800" b="0" strike="noStrike" spc="-1" dirty="0">
                <a:solidFill>
                  <a:srgbClr val="000000"/>
                </a:solidFill>
                <a:latin typeface="Times New Roman"/>
              </a:rPr>
              <a:t>Provide treatment recommendations based on disease detection results generated by the CNN.</a:t>
            </a:r>
            <a:endParaRPr lang="en-IN" sz="28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US" sz="2800" b="0" strike="noStrike" spc="-1" dirty="0">
                <a:solidFill>
                  <a:srgbClr val="000000"/>
                </a:solidFill>
                <a:latin typeface="Times New Roman"/>
              </a:rPr>
              <a:t>Train the CNN model on a dataset containing images of healthy and diseased plants.</a:t>
            </a:r>
            <a:endParaRPr lang="en-IN" sz="28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US" sz="2800" b="0" strike="noStrike" spc="-1" dirty="0">
                <a:solidFill>
                  <a:srgbClr val="000000"/>
                </a:solidFill>
                <a:latin typeface="Times New Roman"/>
              </a:rPr>
              <a:t>To Provide a better treatment based on disease detection results generated by the CNN</a:t>
            </a:r>
            <a:endParaRPr lang="en-IN" sz="2800" b="0" strike="noStrike" spc="-1" dirty="0">
              <a:latin typeface="Arial"/>
            </a:endParaRPr>
          </a:p>
          <a:p>
            <a:pPr marL="216000" indent="-216000" algn="just">
              <a:lnSpc>
                <a:spcPct val="200000"/>
              </a:lnSpc>
              <a:buClr>
                <a:srgbClr val="000000"/>
              </a:buClr>
              <a:buSzPct val="45000"/>
              <a:buFont typeface="Wingdings" charset="2"/>
              <a:buChar char=""/>
              <a:tabLst>
                <a:tab pos="0" algn="l"/>
              </a:tabLst>
            </a:pPr>
            <a:r>
              <a:rPr lang="en-US" sz="2800" b="0" strike="noStrike" spc="-1" dirty="0">
                <a:solidFill>
                  <a:srgbClr val="000000"/>
                </a:solidFill>
                <a:latin typeface="Times New Roman"/>
              </a:rPr>
              <a:t>Develop a user-friendly interface for easy interaction with the system.</a:t>
            </a:r>
            <a:endParaRPr lang="en-IN" sz="2800" b="0" strike="noStrike" spc="-1" dirty="0">
              <a:latin typeface="Arial"/>
            </a:endParaRPr>
          </a:p>
          <a:p>
            <a:pPr>
              <a:lnSpc>
                <a:spcPct val="200000"/>
              </a:lnSpc>
              <a:buClr>
                <a:srgbClr val="000000"/>
              </a:buClr>
              <a:buSzPct val="45000"/>
              <a:tabLst>
                <a:tab pos="0" algn="l"/>
              </a:tabLst>
            </a:pPr>
            <a:endParaRPr lang="en-IN" sz="2400" b="0" strike="noStrike" spc="-1" dirty="0">
              <a:latin typeface="Arial"/>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421BB5F-C8E0-4D64-81D6-CC8EF6E76945}"/>
              </a:ext>
            </a:extLst>
          </p:cNvPr>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a:extLst>
              <a:ext uri="{FF2B5EF4-FFF2-40B4-BE49-F238E27FC236}">
                <a16:creationId xmlns:a16="http://schemas.microsoft.com/office/drawing/2014/main" xmlns="" id="{25FC2796-06D4-4520-89F7-1FA20177564B}"/>
              </a:ext>
            </a:extLst>
          </p:cNvPr>
          <p:cNvSpPr>
            <a:spLocks noGrp="1"/>
          </p:cNvSpPr>
          <p:nvPr>
            <p:ph type="ftr" sz="quarter" idx="11"/>
          </p:nvPr>
        </p:nvSpPr>
        <p:spPr/>
        <p:txBody>
          <a:bodyPr/>
          <a:lstStyle/>
          <a:p>
            <a:r>
              <a:rPr lang="en-IN"/>
              <a:t>DEPARTMENT OF COMPUTER SCIENCE &amp; ENGINEERING   / PROJECT TITLE</a:t>
            </a:r>
          </a:p>
        </p:txBody>
      </p:sp>
      <p:sp>
        <p:nvSpPr>
          <p:cNvPr id="4" name="Slide Number Placeholder 3">
            <a:extLst>
              <a:ext uri="{FF2B5EF4-FFF2-40B4-BE49-F238E27FC236}">
                <a16:creationId xmlns:a16="http://schemas.microsoft.com/office/drawing/2014/main" xmlns="" id="{1D825DA4-98E2-470F-ADEF-C30A06D51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6" name="TextBox 5">
            <a:extLst>
              <a:ext uri="{FF2B5EF4-FFF2-40B4-BE49-F238E27FC236}">
                <a16:creationId xmlns:a16="http://schemas.microsoft.com/office/drawing/2014/main" xmlns="" id="{A586B550-6F73-4DCE-B468-BE1FFD5870A4}"/>
              </a:ext>
            </a:extLst>
          </p:cNvPr>
          <p:cNvSpPr txBox="1"/>
          <p:nvPr/>
        </p:nvSpPr>
        <p:spPr>
          <a:xfrm>
            <a:off x="857251" y="400050"/>
            <a:ext cx="16730662" cy="8578310"/>
          </a:xfrm>
          <a:prstGeom prst="rect">
            <a:avLst/>
          </a:prstGeom>
          <a:noFill/>
        </p:spPr>
        <p:txBody>
          <a:bodyPr wrap="square">
            <a:spAutoFit/>
          </a:bodyPr>
          <a:lstStyle/>
          <a:p>
            <a:pPr marL="216000" indent="-216000" algn="just">
              <a:lnSpc>
                <a:spcPct val="200000"/>
              </a:lnSpc>
              <a:buClr>
                <a:srgbClr val="000000"/>
              </a:buClr>
              <a:buSzPct val="45000"/>
              <a:buFont typeface="Wingdings" charset="2"/>
              <a:buChar char=""/>
            </a:pPr>
            <a:r>
              <a:rPr lang="en-IN" sz="2800" b="1" strike="noStrike" spc="-1" dirty="0">
                <a:solidFill>
                  <a:srgbClr val="000000"/>
                </a:solidFill>
                <a:latin typeface="Times New Roman"/>
              </a:rPr>
              <a:t>Scope of the Project</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IN" sz="2800" b="0" strike="noStrike" spc="-1" dirty="0">
                <a:solidFill>
                  <a:srgbClr val="000000"/>
                </a:solidFill>
                <a:latin typeface="Times New Roman"/>
              </a:rPr>
              <a:t>Utilize CNN technology to detect a variety of plant diseases effectively.</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IN" sz="2800" b="0" strike="noStrike" spc="-1" dirty="0">
                <a:solidFill>
                  <a:srgbClr val="000000"/>
                </a:solidFill>
                <a:latin typeface="Times New Roman"/>
              </a:rPr>
              <a:t>Assess the practicality of using CNN-based disease detection in real-world plant health management.</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IN" sz="2800" b="0" strike="noStrike" spc="-1" dirty="0">
                <a:solidFill>
                  <a:srgbClr val="000000"/>
                </a:solidFill>
                <a:latin typeface="Times New Roman"/>
              </a:rPr>
              <a:t>Explore options for integrating CNN recommendations into current plant health management practices.</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Design and implement a user-friendly interface for uploading plant images, receiving disease detection results, and accessing treatment recommendations.</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Investigate and integrate relevant plant pathology knowledge into the system to provide context-aware treatment suggestions based on detected diseases.</a:t>
            </a:r>
            <a:endParaRPr lang="en-IN" sz="2800" b="0" strike="noStrike" spc="-1" dirty="0">
              <a:latin typeface="Arial"/>
            </a:endParaRPr>
          </a:p>
          <a:p>
            <a:pPr marL="216000" indent="-216000" algn="just">
              <a:lnSpc>
                <a:spcPct val="200000"/>
              </a:lnSpc>
              <a:buClr>
                <a:srgbClr val="000000"/>
              </a:buClr>
              <a:buSzPct val="45000"/>
              <a:buFont typeface="Wingdings" charset="2"/>
              <a:buChar char=""/>
            </a:pPr>
            <a:r>
              <a:rPr lang="en-US" sz="2800" b="0" strike="noStrike" spc="-1" dirty="0">
                <a:solidFill>
                  <a:srgbClr val="000000"/>
                </a:solidFill>
                <a:latin typeface="Times New Roman"/>
              </a:rPr>
              <a:t>Evaluate the performance of the CNN model through rigorous testing, including cross-validation and real-world validation with independent datasets.</a:t>
            </a:r>
            <a:endParaRPr lang="en-IN" sz="2800" b="0" strike="noStrike" spc="-1" dirty="0">
              <a:latin typeface="Arial"/>
            </a:endParaRPr>
          </a:p>
        </p:txBody>
      </p:sp>
    </p:spTree>
    <p:extLst>
      <p:ext uri="{BB962C8B-B14F-4D97-AF65-F5344CB8AC3E}">
        <p14:creationId xmlns:p14="http://schemas.microsoft.com/office/powerpoint/2010/main" xmlns="" val="164260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sp>
        <p:nvSpPr>
          <p:cNvPr id="9" name="TextBox 8"/>
          <p:cNvSpPr txBox="1"/>
          <p:nvPr/>
        </p:nvSpPr>
        <p:spPr>
          <a:xfrm>
            <a:off x="4243388" y="2671763"/>
            <a:ext cx="9886950" cy="461665"/>
          </a:xfrm>
          <a:prstGeom prst="rect">
            <a:avLst/>
          </a:prstGeom>
          <a:noFill/>
        </p:spPr>
        <p:txBody>
          <a:bodyPr wrap="square" rtlCol="0">
            <a:spAutoFit/>
          </a:bodyPr>
          <a:lstStyle/>
          <a:p>
            <a:r>
              <a:rPr lang="en-IN" sz="2400" dirty="0"/>
              <a:t> </a:t>
            </a:r>
          </a:p>
        </p:txBody>
      </p:sp>
      <p:sp>
        <p:nvSpPr>
          <p:cNvPr id="10" name="TextBox 9"/>
          <p:cNvSpPr txBox="1"/>
          <p:nvPr/>
        </p:nvSpPr>
        <p:spPr>
          <a:xfrm>
            <a:off x="893618" y="1787236"/>
            <a:ext cx="4509655" cy="461665"/>
          </a:xfrm>
          <a:prstGeom prst="rect">
            <a:avLst/>
          </a:prstGeom>
          <a:noFill/>
        </p:spPr>
        <p:txBody>
          <a:bodyPr wrap="square" rtlCol="0">
            <a:spAutoFit/>
          </a:bodyPr>
          <a:lstStyle/>
          <a:p>
            <a:r>
              <a:rPr lang="en-IN" sz="2400" dirty="0"/>
              <a:t>Sample Gantt Chart</a:t>
            </a:r>
          </a:p>
        </p:txBody>
      </p:sp>
      <p:pic>
        <p:nvPicPr>
          <p:cNvPr id="5" name="Picture 4">
            <a:extLst>
              <a:ext uri="{FF2B5EF4-FFF2-40B4-BE49-F238E27FC236}">
                <a16:creationId xmlns:a16="http://schemas.microsoft.com/office/drawing/2014/main" xmlns="" id="{D9D84C29-E095-46C2-8425-4379FD63FDFE}"/>
              </a:ext>
            </a:extLst>
          </p:cNvPr>
          <p:cNvPicPr>
            <a:picLocks noChangeAspect="1"/>
          </p:cNvPicPr>
          <p:nvPr/>
        </p:nvPicPr>
        <p:blipFill>
          <a:blip r:embed="rId3"/>
          <a:stretch>
            <a:fillRect/>
          </a:stretch>
        </p:blipFill>
        <p:spPr>
          <a:xfrm>
            <a:off x="5601917" y="4911832"/>
            <a:ext cx="7084166" cy="463336"/>
          </a:xfrm>
          <a:prstGeom prst="rect">
            <a:avLst/>
          </a:prstGeom>
        </p:spPr>
      </p:pic>
      <p:pic>
        <p:nvPicPr>
          <p:cNvPr id="6" name="Picture 5">
            <a:extLst>
              <a:ext uri="{FF2B5EF4-FFF2-40B4-BE49-F238E27FC236}">
                <a16:creationId xmlns:a16="http://schemas.microsoft.com/office/drawing/2014/main" xmlns="" id="{451E81D5-223C-4179-80D8-B3A666B683BA}"/>
              </a:ext>
            </a:extLst>
          </p:cNvPr>
          <p:cNvPicPr>
            <a:picLocks noChangeAspect="1"/>
          </p:cNvPicPr>
          <p:nvPr/>
        </p:nvPicPr>
        <p:blipFill>
          <a:blip r:embed="rId4"/>
          <a:stretch>
            <a:fillRect/>
          </a:stretch>
        </p:blipFill>
        <p:spPr>
          <a:xfrm>
            <a:off x="3086100" y="3046294"/>
            <a:ext cx="12015787" cy="41944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p>
        </p:txBody>
      </p:sp>
      <p:sp>
        <p:nvSpPr>
          <p:cNvPr id="8" name="TextBox 7">
            <a:extLst>
              <a:ext uri="{FF2B5EF4-FFF2-40B4-BE49-F238E27FC236}">
                <a16:creationId xmlns:a16="http://schemas.microsoft.com/office/drawing/2014/main" xmlns="" id="{26349672-29C8-4B95-943D-9141F0044E57}"/>
              </a:ext>
            </a:extLst>
          </p:cNvPr>
          <p:cNvSpPr txBox="1"/>
          <p:nvPr/>
        </p:nvSpPr>
        <p:spPr>
          <a:xfrm>
            <a:off x="971550" y="1214437"/>
            <a:ext cx="16159163" cy="5502853"/>
          </a:xfrm>
          <a:prstGeom prst="rect">
            <a:avLst/>
          </a:prstGeom>
          <a:noFill/>
        </p:spPr>
        <p:txBody>
          <a:bodyPr wrap="square">
            <a:spAutoFit/>
          </a:bodyPr>
          <a:lstStyle/>
          <a:p>
            <a:pPr marL="457200" indent="-457200" algn="just">
              <a:lnSpc>
                <a:spcPct val="115000"/>
              </a:lnSpc>
              <a:buClr>
                <a:srgbClr val="000000"/>
              </a:buClr>
              <a:buFont typeface="Arial" panose="020B0604020202020204" pitchFamily="34" charset="0"/>
              <a:buChar char="•"/>
            </a:pPr>
            <a:r>
              <a:rPr lang="en-IN" sz="2800" b="0" strike="noStrike" spc="-1" dirty="0">
                <a:solidFill>
                  <a:srgbClr val="000000"/>
                </a:solidFill>
                <a:latin typeface="Times New Roman"/>
              </a:rPr>
              <a:t>Imagine a world where technology can swiftly identify and treat plant diseases, ensuring healthier crops and increased food security</a:t>
            </a:r>
            <a:endParaRPr lang="en-IN" sz="2800" b="0" strike="noStrike" spc="-1" dirty="0">
              <a:latin typeface="Arial"/>
            </a:endParaRPr>
          </a:p>
          <a:p>
            <a:pPr marL="457200" indent="-457200" algn="just">
              <a:lnSpc>
                <a:spcPct val="115000"/>
              </a:lnSpc>
              <a:buClr>
                <a:srgbClr val="000000"/>
              </a:buClr>
              <a:buFont typeface="Arial" panose="020B0604020202020204" pitchFamily="34" charset="0"/>
              <a:buChar char="•"/>
            </a:pPr>
            <a:endParaRPr lang="en-IN" sz="2800" b="0" strike="noStrike" spc="-1" dirty="0">
              <a:solidFill>
                <a:srgbClr val="000000"/>
              </a:solidFill>
              <a:latin typeface="Times New Roman"/>
            </a:endParaRPr>
          </a:p>
          <a:p>
            <a:pPr marL="457200" indent="-457200" algn="just">
              <a:lnSpc>
                <a:spcPct val="115000"/>
              </a:lnSpc>
              <a:buClr>
                <a:srgbClr val="000000"/>
              </a:buClr>
              <a:buFont typeface="Arial" panose="020B0604020202020204" pitchFamily="34" charset="0"/>
              <a:buChar char="•"/>
            </a:pPr>
            <a:r>
              <a:rPr lang="en-IN" sz="2800" b="0" strike="noStrike" spc="-1" dirty="0">
                <a:solidFill>
                  <a:srgbClr val="000000"/>
                </a:solidFill>
                <a:latin typeface="Times New Roman"/>
              </a:rPr>
              <a:t>Traditional methods of disease detection in agriculture are often slow and prone to error, hindering efforts to maintain plant health.</a:t>
            </a:r>
          </a:p>
          <a:p>
            <a:pPr marL="457200" indent="-457200" algn="just">
              <a:lnSpc>
                <a:spcPct val="115000"/>
              </a:lnSpc>
              <a:buClr>
                <a:srgbClr val="000000"/>
              </a:buClr>
              <a:buFont typeface="Arial" panose="020B0604020202020204" pitchFamily="34" charset="0"/>
              <a:buChar char="•"/>
            </a:pPr>
            <a:r>
              <a:rPr lang="en-IN" sz="2800" b="0" strike="noStrike" spc="-1" dirty="0">
                <a:solidFill>
                  <a:srgbClr val="000000"/>
                </a:solidFill>
                <a:latin typeface="Times New Roman"/>
              </a:rPr>
              <a:t>However, advancements in artificial intelligence, particularly Convolutional Neural Networks (CNNs), offer promising solutions to revolutionize plant health management.</a:t>
            </a:r>
            <a:endParaRPr lang="en-IN" sz="2800" b="0" strike="noStrike" spc="-1" dirty="0">
              <a:latin typeface="Arial"/>
            </a:endParaRPr>
          </a:p>
          <a:p>
            <a:pPr marL="241200" indent="-457200" algn="just">
              <a:lnSpc>
                <a:spcPct val="115000"/>
              </a:lnSpc>
              <a:buClr>
                <a:srgbClr val="000000"/>
              </a:buClr>
              <a:buFont typeface="Arial" panose="020B0604020202020204" pitchFamily="34" charset="0"/>
              <a:buChar char="•"/>
            </a:pPr>
            <a:endParaRPr lang="en-IN" sz="2800" b="0" strike="noStrike" spc="-1" dirty="0">
              <a:latin typeface="Arial"/>
            </a:endParaRPr>
          </a:p>
          <a:p>
            <a:pPr marL="457200" indent="-457200" algn="just">
              <a:lnSpc>
                <a:spcPct val="115000"/>
              </a:lnSpc>
              <a:buClr>
                <a:srgbClr val="000000"/>
              </a:buClr>
              <a:buFont typeface="Arial" panose="020B0604020202020204" pitchFamily="34" charset="0"/>
              <a:buChar char="•"/>
            </a:pPr>
            <a:r>
              <a:rPr lang="en-IN" sz="2800" b="0" strike="noStrike" spc="-1" dirty="0">
                <a:solidFill>
                  <a:srgbClr val="000000"/>
                </a:solidFill>
                <a:latin typeface="Times New Roman"/>
              </a:rPr>
              <a:t>This project aims to explore the potential of CNNs in detecting plant diseases and providing tailored treatment recommendations, paving the way for more efficient and effective plant health management strategies.</a:t>
            </a:r>
            <a:endParaRPr lang="en-IN" sz="28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pPr/>
              <a:t>April 18, 2024</a:t>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xmlns="" val="4047606525"/>
              </p:ext>
            </p:extLst>
          </p:nvPr>
        </p:nvGraphicFramePr>
        <p:xfrm>
          <a:off x="785813" y="1543052"/>
          <a:ext cx="16202026" cy="7719388"/>
        </p:xfrm>
        <a:graphic>
          <a:graphicData uri="http://schemas.openxmlformats.org/drawingml/2006/table">
            <a:tbl>
              <a:tblPr firstRow="1" bandRow="1">
                <a:tableStyleId>{5C22544A-7EE6-4342-B048-85BDC9FD1C3A}</a:tableStyleId>
              </a:tblPr>
              <a:tblGrid>
                <a:gridCol w="1089035">
                  <a:extLst>
                    <a:ext uri="{9D8B030D-6E8A-4147-A177-3AD203B41FA5}">
                      <a16:colId xmlns:a16="http://schemas.microsoft.com/office/drawing/2014/main" xmlns="" val="20000"/>
                    </a:ext>
                  </a:extLst>
                </a:gridCol>
                <a:gridCol w="5373892">
                  <a:extLst>
                    <a:ext uri="{9D8B030D-6E8A-4147-A177-3AD203B41FA5}">
                      <a16:colId xmlns:a16="http://schemas.microsoft.com/office/drawing/2014/main" xmlns="" val="20001"/>
                    </a:ext>
                  </a:extLst>
                </a:gridCol>
                <a:gridCol w="3231465">
                  <a:extLst>
                    <a:ext uri="{9D8B030D-6E8A-4147-A177-3AD203B41FA5}">
                      <a16:colId xmlns:a16="http://schemas.microsoft.com/office/drawing/2014/main" xmlns="" val="20002"/>
                    </a:ext>
                  </a:extLst>
                </a:gridCol>
                <a:gridCol w="3197226">
                  <a:extLst>
                    <a:ext uri="{9D8B030D-6E8A-4147-A177-3AD203B41FA5}">
                      <a16:colId xmlns:a16="http://schemas.microsoft.com/office/drawing/2014/main" xmlns="" val="20003"/>
                    </a:ext>
                  </a:extLst>
                </a:gridCol>
                <a:gridCol w="3310408">
                  <a:extLst>
                    <a:ext uri="{9D8B030D-6E8A-4147-A177-3AD203B41FA5}">
                      <a16:colId xmlns:a16="http://schemas.microsoft.com/office/drawing/2014/main" xmlns="" val="20004"/>
                    </a:ext>
                  </a:extLst>
                </a:gridCol>
              </a:tblGrid>
              <a:tr h="1462512">
                <a:tc>
                  <a:txBody>
                    <a:bodyPr/>
                    <a:lstStyle/>
                    <a:p>
                      <a:pPr algn="ctr"/>
                      <a:r>
                        <a:rPr lang="en-IN" sz="3200" dirty="0" err="1"/>
                        <a:t>Sl.No</a:t>
                      </a:r>
                      <a:endParaRPr lang="en-IN" sz="3200" dirty="0"/>
                    </a:p>
                  </a:txBody>
                  <a:tcPr/>
                </a:tc>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xmlns="" val="10000"/>
                  </a:ext>
                </a:extLst>
              </a:tr>
              <a:tr h="1806632">
                <a:tc>
                  <a:txBody>
                    <a:bodyPr/>
                    <a:lstStyle/>
                    <a:p>
                      <a:r>
                        <a:rPr lang="en-IN" dirty="0"/>
                        <a:t>1</a:t>
                      </a:r>
                    </a:p>
                  </a:txBody>
                  <a:tcPr/>
                </a:tc>
                <a:tc>
                  <a:txBody>
                    <a:bodyPr/>
                    <a:lstStyle/>
                    <a:p>
                      <a:r>
                        <a:rPr lang="en-US" sz="1600" b="0" strike="noStrike" spc="-1" dirty="0">
                          <a:solidFill>
                            <a:srgbClr val="000000"/>
                          </a:solidFill>
                          <a:latin typeface="Times New Roman"/>
                        </a:rPr>
                        <a:t>Smith, J. K</a:t>
                      </a:r>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600" b="0" strike="noStrike" spc="-1" dirty="0">
                          <a:solidFill>
                            <a:srgbClr val="000000"/>
                          </a:solidFill>
                          <a:latin typeface="Times New Roman"/>
                        </a:rPr>
                        <a:t>"Deep Learning for Plant Disease Detection and Classification Using Convolutional Neural Networks"</a:t>
                      </a:r>
                      <a:endParaRPr lang="en-IN" sz="1600" b="0" strike="noStrike" spc="-1" dirty="0">
                        <a:latin typeface="Arial"/>
                      </a:endParaRPr>
                    </a:p>
                    <a:p>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1600" b="0" strike="noStrike" spc="-1" dirty="0">
                          <a:solidFill>
                            <a:srgbClr val="000000"/>
                          </a:solidFill>
                          <a:latin typeface="+mn-lt"/>
                        </a:rPr>
                        <a:t>2019</a:t>
                      </a:r>
                      <a:endParaRPr lang="en-IN" sz="1600" b="0" strike="noStrike" spc="-1" dirty="0">
                        <a:latin typeface="Arial"/>
                      </a:endParaRPr>
                    </a:p>
                    <a:p>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latin typeface="Times New Roman"/>
                        </a:rPr>
                        <a:t>This paper explores the application of Convolutional Neural Networks (CNNs) for the detection and classification of plant diseases, offering insights into the effectiveness of deep learning techniques in plant health management.</a:t>
                      </a:r>
                    </a:p>
                  </a:txBody>
                  <a:tcPr/>
                </a:tc>
                <a:extLst>
                  <a:ext uri="{0D108BD9-81ED-4DB2-BD59-A6C34878D82A}">
                    <a16:rowId xmlns:a16="http://schemas.microsoft.com/office/drawing/2014/main" xmlns="" val="10001"/>
                  </a:ext>
                </a:extLst>
              </a:tr>
              <a:tr h="2016867">
                <a:tc>
                  <a:txBody>
                    <a:bodyPr/>
                    <a:lstStyle/>
                    <a:p>
                      <a:r>
                        <a:rPr lang="en-IN" dirty="0"/>
                        <a:t>2</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de-DE" sz="1600" b="0" strike="noStrike" spc="-1" dirty="0">
                          <a:solidFill>
                            <a:srgbClr val="000000"/>
                          </a:solidFill>
                          <a:latin typeface="Times New Roman"/>
                        </a:rPr>
                        <a:t>Patel, R. M.</a:t>
                      </a:r>
                      <a:endParaRPr lang="en-IN" sz="1600" b="0" strike="noStrike" spc="-1" dirty="0">
                        <a:latin typeface="Arial"/>
                      </a:endParaRPr>
                    </a:p>
                    <a:p>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latin typeface="Times New Roman"/>
                        </a:rPr>
                        <a:t> "Automated Plant Disease Detection and Diagnosis using Deep Learning Techniques"</a:t>
                      </a:r>
                    </a:p>
                    <a:p>
                      <a:endParaRPr lang="en-IN" sz="1600" dirty="0"/>
                    </a:p>
                  </a:txBody>
                  <a:tcPr/>
                </a:tc>
                <a:tc>
                  <a:txBody>
                    <a:bodyPr/>
                    <a:lstStyle/>
                    <a:p>
                      <a:r>
                        <a:rPr lang="en-US" sz="1600" dirty="0"/>
                        <a:t>2020</a:t>
                      </a:r>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latin typeface="Times New Roman"/>
                        </a:rPr>
                        <a:t>This paper explores the application of Convolutional Neural Networks (CNNs) for the detection and classification of plant diseases, offering insights into the effectiveness of deep learning techniques in plant health management.</a:t>
                      </a:r>
                    </a:p>
                    <a:p>
                      <a:endParaRPr lang="en-IN" sz="1600" dirty="0"/>
                    </a:p>
                  </a:txBody>
                  <a:tcPr/>
                </a:tc>
                <a:extLst>
                  <a:ext uri="{0D108BD9-81ED-4DB2-BD59-A6C34878D82A}">
                    <a16:rowId xmlns:a16="http://schemas.microsoft.com/office/drawing/2014/main" xmlns="" val="10002"/>
                  </a:ext>
                </a:extLst>
              </a:tr>
              <a:tr h="1813196">
                <a:tc>
                  <a:txBody>
                    <a:bodyPr/>
                    <a:lstStyle/>
                    <a:p>
                      <a:r>
                        <a:rPr lang="en-US" dirty="0"/>
                        <a:t>3</a:t>
                      </a:r>
                      <a:endParaRPr lang="en-IN"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latin typeface="Times New Roman"/>
                        </a:rPr>
                        <a:t>Gonzalez, L. M.</a:t>
                      </a:r>
                    </a:p>
                    <a:p>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latin typeface="Times New Roman"/>
                        </a:rPr>
                        <a:t>"A Survey on Deep Learning Techniques for Plant Disease Detection and Diagnosis"</a:t>
                      </a:r>
                    </a:p>
                    <a:p>
                      <a:endParaRPr lang="en-IN" sz="1600" dirty="0"/>
                    </a:p>
                  </a:txBody>
                  <a:tcPr/>
                </a:tc>
                <a:tc>
                  <a:txBody>
                    <a:bodyPr/>
                    <a:lstStyle/>
                    <a:p>
                      <a:r>
                        <a:rPr lang="en-US" sz="1600" dirty="0"/>
                        <a:t>2021</a:t>
                      </a:r>
                      <a:endParaRPr lang="en-IN" sz="1600" dirty="0"/>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IN" sz="1600" b="0" strike="noStrike" spc="-1" dirty="0">
                          <a:latin typeface="Times New Roman"/>
                        </a:rPr>
                        <a:t>This survey paper provides an overview of various deep learning techniques employed in plant disease detection and diagnosis, including CNNs, highlighting recent advancements and challenges in the field.</a:t>
                      </a:r>
                    </a:p>
                  </a:txBody>
                  <a:tcPr/>
                </a:tc>
                <a:extLst>
                  <a:ext uri="{0D108BD9-81ED-4DB2-BD59-A6C34878D82A}">
                    <a16:rowId xmlns:a16="http://schemas.microsoft.com/office/drawing/2014/main" xmlns="" val="10003"/>
                  </a:ext>
                </a:extLst>
              </a:tr>
              <a:tr h="473166">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10004"/>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109</TotalTime>
  <Words>2423</Words>
  <Application>Microsoft Office PowerPoint</Application>
  <PresentationFormat>Custom</PresentationFormat>
  <Paragraphs>299</Paragraphs>
  <Slides>36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Times New Roman</vt:lpstr>
      <vt:lpstr>Calibri</vt:lpstr>
      <vt:lpstr>Wingdings</vt:lpstr>
      <vt:lpstr>Microsoft YaHei</vt:lpstr>
      <vt:lpstr>Calibri Light</vt:lpstr>
      <vt:lpstr>Retrospect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Student</cp:lastModifiedBy>
  <cp:revision>25</cp:revision>
  <dcterms:created xsi:type="dcterms:W3CDTF">2024-04-12T11:56:45Z</dcterms:created>
  <dcterms:modified xsi:type="dcterms:W3CDTF">2024-04-18T05:39:33Z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B6ED9B7EF4064E06A959ADD44F089808_12</vt:lpwstr>
  </property>
  <property fmtid="{D5CDD505-2E9C-101B-9397-08002B2CF9AE}" pid="3" name="KSOProductBuildVer">
    <vt:lpwstr>1033-12.2.0.13489</vt:lpwstr>
  </property>
</Properties>
</file>